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79" r:id="rId2"/>
    <p:sldId id="284" r:id="rId3"/>
    <p:sldId id="374" r:id="rId4"/>
    <p:sldId id="383" r:id="rId5"/>
    <p:sldId id="375" r:id="rId6"/>
    <p:sldId id="372" r:id="rId7"/>
    <p:sldId id="376" r:id="rId8"/>
    <p:sldId id="384" r:id="rId9"/>
    <p:sldId id="385" r:id="rId10"/>
    <p:sldId id="386" r:id="rId11"/>
    <p:sldId id="380" r:id="rId12"/>
    <p:sldId id="381" r:id="rId13"/>
    <p:sldId id="382" r:id="rId14"/>
    <p:sldId id="370" r:id="rId15"/>
    <p:sldId id="377" r:id="rId16"/>
    <p:sldId id="373" r:id="rId17"/>
    <p:sldId id="379" r:id="rId18"/>
  </p:sldIdLst>
  <p:sldSz cx="12192000" cy="6858000"/>
  <p:notesSz cx="6858000" cy="9144000"/>
  <p:embeddedFontLst>
    <p:embeddedFont>
      <p:font typeface="Bahnschrift SemiBold" panose="020B0502040204020203" pitchFamily="34" charset="0"/>
      <p:bold r:id="rId20"/>
    </p:embeddedFont>
    <p:embeddedFont>
      <p:font typeface="Cascadia Mono SemiLight" panose="020B0609020000020004" pitchFamily="49" charset="0"/>
      <p:regular r:id="rId21"/>
    </p:embeddedFont>
    <p:embeddedFont>
      <p:font typeface="Eras Bold ITC" panose="020B0907030504020204" pitchFamily="34" charset="0"/>
      <p:regular r:id="rId22"/>
    </p:embeddedFont>
    <p:embeddedFont>
      <p:font typeface="나눔바른고딕 Light" panose="020B0603020101020101" pitchFamily="50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나눔바른고딕" panose="020B0603020101020101" pitchFamily="50" charset="-127"/>
      <p:regular r:id="rId26"/>
      <p:bold r:id="rId27"/>
    </p:embeddedFont>
    <p:embeddedFont>
      <p:font typeface="나눔명조" pitchFamily="2" charset="-1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C6B1"/>
    <a:srgbClr val="A0D0BF"/>
    <a:srgbClr val="72BAA0"/>
    <a:srgbClr val="4F37B3"/>
    <a:srgbClr val="907FD7"/>
    <a:srgbClr val="F2F0FB"/>
    <a:srgbClr val="585684"/>
    <a:srgbClr val="817FAC"/>
    <a:srgbClr val="D8ECE5"/>
    <a:srgbClr val="CEC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025" autoAdjust="0"/>
  </p:normalViewPr>
  <p:slideViewPr>
    <p:cSldViewPr snapToGrid="0">
      <p:cViewPr varScale="1">
        <p:scale>
          <a:sx n="79" d="100"/>
          <a:sy n="79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F033C-06FF-46EA-BA07-A96907FFD121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DE1C2-8E2A-43EF-A34D-2F236EF35C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05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ko-KR" altLang="en-US" dirty="0" err="1" smtClean="0"/>
              <a:t>통통튀는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대를 대표하는 </a:t>
            </a:r>
            <a:r>
              <a:rPr lang="ko-KR" altLang="en-US" dirty="0" err="1" smtClean="0"/>
              <a:t>아트메이트</a:t>
            </a:r>
            <a:r>
              <a:rPr lang="en-US" altLang="ko-KR" dirty="0" smtClean="0"/>
              <a:t>!</a:t>
            </a:r>
            <a:r>
              <a:rPr lang="en-US" altLang="ko-KR" baseline="0" dirty="0" smtClean="0"/>
              <a:t> ! ! </a:t>
            </a:r>
            <a:r>
              <a:rPr lang="en-US" altLang="ko-KR" baseline="0" dirty="0" smtClean="0">
                <a:sym typeface="Wingdings" panose="05000000000000000000" pitchFamily="2" charset="2"/>
              </a:rPr>
              <a:t> (</a:t>
            </a:r>
            <a:r>
              <a:rPr lang="ko-KR" altLang="en-US" baseline="0" dirty="0" smtClean="0">
                <a:sym typeface="Wingdings" panose="05000000000000000000" pitchFamily="2" charset="2"/>
              </a:rPr>
              <a:t>웃음</a:t>
            </a:r>
            <a:r>
              <a:rPr lang="en-US" altLang="ko-KR" baseline="0" dirty="0" smtClean="0">
                <a:sym typeface="Wingdings" panose="05000000000000000000" pitchFamily="2" charset="2"/>
              </a:rPr>
              <a:t>)</a:t>
            </a:r>
            <a:endParaRPr lang="en-US" altLang="ko-KR" baseline="0" dirty="0" smtClean="0"/>
          </a:p>
          <a:p>
            <a:r>
              <a:rPr lang="ko-KR" altLang="en-US" baseline="0" dirty="0" smtClean="0"/>
              <a:t>발표를 </a:t>
            </a:r>
            <a:r>
              <a:rPr lang="ko-KR" altLang="en-US" baseline="0" dirty="0" err="1" smtClean="0"/>
              <a:t>맡게된</a:t>
            </a:r>
            <a:r>
              <a:rPr lang="ko-KR" altLang="en-US" baseline="0" dirty="0" smtClean="0"/>
              <a:t> 정현우 입니다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778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두번째로 </a:t>
            </a:r>
            <a:r>
              <a:rPr lang="ko-KR" altLang="en-US" dirty="0" err="1" smtClean="0"/>
              <a:t>메일인증</a:t>
            </a:r>
            <a:r>
              <a:rPr lang="ko-KR" altLang="en-US" dirty="0" smtClean="0"/>
              <a:t> 기능입니다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회원가입과 비밀번호 찾기 기능을 이용할 때 </a:t>
            </a:r>
            <a:r>
              <a:rPr lang="ko-KR" altLang="en-US" dirty="0" err="1" smtClean="0"/>
              <a:t>메일인증이</a:t>
            </a:r>
            <a:r>
              <a:rPr lang="ko-KR" altLang="en-US" dirty="0" smtClean="0"/>
              <a:t> 진행되는데요</a:t>
            </a:r>
            <a:r>
              <a:rPr lang="en-US" altLang="ko-KR" dirty="0" smtClean="0"/>
              <a:t>~</a:t>
            </a:r>
          </a:p>
          <a:p>
            <a:r>
              <a:rPr lang="ko-KR" altLang="en-US" baseline="0" dirty="0" smtClean="0"/>
              <a:t>가장 큰 이유는 </a:t>
            </a: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본인 확인</a:t>
            </a:r>
            <a:r>
              <a:rPr lang="en-US" altLang="ko-KR" baseline="0" dirty="0" smtClean="0"/>
              <a:t>”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  </a:t>
            </a:r>
            <a:r>
              <a:rPr lang="ko-KR" altLang="en-US" dirty="0" smtClean="0"/>
              <a:t>한 사용자가 여러 개의 계정을 만들고 방치하는 사례도 줄일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무엇보다도 </a:t>
            </a:r>
            <a:r>
              <a:rPr lang="ko-KR" altLang="en-US" dirty="0" err="1" smtClean="0"/>
              <a:t>진정성있는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SNS </a:t>
            </a:r>
            <a:r>
              <a:rPr lang="ko-KR" altLang="en-US" dirty="0" smtClean="0"/>
              <a:t>소통에 있어서 필요한 절차라고 판단하였습니다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이는 회원가입 완료</a:t>
            </a:r>
            <a:r>
              <a:rPr lang="ko-KR" altLang="en-US" baseline="0" dirty="0" smtClean="0"/>
              <a:t> 후 </a:t>
            </a:r>
            <a:r>
              <a:rPr lang="ko-KR" altLang="en-US" baseline="0" dirty="0" err="1" smtClean="0"/>
              <a:t>입력받은</a:t>
            </a:r>
            <a:r>
              <a:rPr lang="ko-KR" altLang="en-US" baseline="0" dirty="0" smtClean="0"/>
              <a:t> 사용자의 아이디와 </a:t>
            </a:r>
            <a:r>
              <a:rPr lang="ko-KR" altLang="en-US" baseline="0" dirty="0" err="1" smtClean="0"/>
              <a:t>인증키를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 먼저 넣고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이를 포함해 메일을 발송합니다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메일은 </a:t>
            </a:r>
            <a:r>
              <a:rPr lang="en-US" altLang="ko-KR" baseline="0" dirty="0" smtClean="0"/>
              <a:t>Gmail SMTP</a:t>
            </a:r>
            <a:r>
              <a:rPr lang="ko-KR" altLang="en-US" baseline="0" dirty="0" smtClean="0"/>
              <a:t>서버를 이용해 계정 인증 후 발송할 수 있도록 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사용자가 </a:t>
            </a:r>
            <a:r>
              <a:rPr lang="ko-KR" altLang="en-US" baseline="0" dirty="0" err="1" smtClean="0"/>
              <a:t>메일함에서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인증버튼을</a:t>
            </a:r>
            <a:r>
              <a:rPr lang="ko-KR" altLang="en-US" baseline="0" dirty="0" smtClean="0"/>
              <a:t> 누르면 넘어온 아이디와 인증키 정보를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에서 조회하고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만약 일치하면 본인인증이 완료됩니다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50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98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27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400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검색 자동완성 기능입니다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빨리빨리 습관을 가진 한국인들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그리고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편리함을 추구하다 보니 </a:t>
            </a:r>
            <a:r>
              <a:rPr lang="ko-KR" altLang="en-US" dirty="0" err="1" smtClean="0"/>
              <a:t>귀차니즘이</a:t>
            </a:r>
            <a:r>
              <a:rPr lang="ko-KR" altLang="en-US" dirty="0" smtClean="0"/>
              <a:t> 늘어난 사람들</a:t>
            </a:r>
            <a:r>
              <a:rPr lang="en-US" altLang="ko-KR" dirty="0" smtClean="0"/>
              <a:t>,,,</a:t>
            </a:r>
          </a:p>
          <a:p>
            <a:r>
              <a:rPr lang="ko-KR" altLang="en-US" dirty="0" smtClean="0"/>
              <a:t>여러분들도 그렇지 않으신가요</a:t>
            </a:r>
            <a:r>
              <a:rPr lang="en-US" altLang="ko-KR" dirty="0" smtClean="0"/>
              <a:t>?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 알파벳과는 달리 한글은 자음과 모음이 완벽하게 입력되지 않으면 원하는 검색결과를 얻을 수 없습니다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개선하기 위해 모든 단어의 자음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모음을 분리시켜 초성이 일치하는 단어들을 모두 찾아 리스트에 저장한 후 사용자에게 제공합니다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이로써 모든 단어를 검색 창에 입력하지 않아도 자동으로 결과를 받을 수 있어 사용자에게 더욱 편리함을 제공할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738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810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기본적인 </a:t>
            </a:r>
            <a:r>
              <a:rPr lang="en-US" altLang="ko-KR" dirty="0" smtClean="0"/>
              <a:t>SNS</a:t>
            </a:r>
            <a:r>
              <a:rPr lang="ko-KR" altLang="en-US" dirty="0" smtClean="0"/>
              <a:t>기능은 완성한 상태입니다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앞으로 전시회 기능을 제작하고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서비스를 사용자에 편의에 맞게 더욱 개선해 나갈 계획입니다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673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540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319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617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서비스 주요 기능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627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555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526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지난 주에는 전체적인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적 요소를 보여드렸다면 이번에는 기술적인 소개를 드리겠습니다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 중 저희 서비스에 대표적인 핵심기술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가지를 소개하겠습니다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418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가장먼저 로그인 기능입니다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로그인 세션 관리를 위해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jwt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인증을 적용하였습니다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 성공 시 서버에서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jwt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토큰을 생성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클라이언트에 전달 클라이언트에서 서버로 통신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요청시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interceptor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의해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httprequest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담긴 토큰 확인합니다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토큰 확인 성공 시 통신 정상적 진행을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토큰 확인 실패 시 에러 메시지를 호출 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842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더불어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 기능도 제공하는데요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여러분도 아시다시피 원래 이용하던 계정으로 바로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된다면 정말 쉽게 서비스를 이용할 수 있겠죠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하하하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 기능을 간단히 설명하자면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서버에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요청하면 서버는 사용자에게 로그인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보내고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사용자는 해당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로그인 진행 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권한증서를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담아 서버에게 전달합니다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서버는 받은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권한증서를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확인 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Access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Token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Refresh Token,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유저의 고유 정보 등을 반환하고 이 고유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있다면 로그인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없다면 회원가입을 진행합니다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회원가입이라는 귀찮은 절차를 없애고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빠르게 회원가입을 할 수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접근하고 싶은 정보들은 사용자들이 미리 권한 내용을 확인하고 허락하기에 쉽게 접근할 수 있다는 장점이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244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700980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749724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283509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71" y="2389412"/>
            <a:ext cx="4187371" cy="1783443"/>
          </a:xfrm>
        </p:spPr>
        <p:txBody>
          <a:bodyPr/>
          <a:lstStyle>
            <a:lvl1pPr>
              <a:lnSpc>
                <a:spcPct val="75000"/>
              </a:lnSpc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96572" y="471526"/>
            <a:ext cx="3006425" cy="914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900" b="0" i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62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96572" y="471526"/>
            <a:ext cx="3006425" cy="914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900" b="0" i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60970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00128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756444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804570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201807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120198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571295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500958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939443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0CD41-73ED-44B5-96DA-26087D48D162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31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ransition spd="slow">
    <p:push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25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402336" y="1196855"/>
            <a:ext cx="30267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웹디자인</a:t>
            </a:r>
            <a:endParaRPr lang="en-US" altLang="ko-KR" sz="28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b="1" spc="-15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 Ⅲ </a:t>
            </a:r>
            <a:r>
              <a:rPr lang="ko-KR" altLang="en-US" sz="2800" b="1" spc="-150" dirty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</a:t>
            </a:r>
            <a:r>
              <a:rPr lang="ko-KR" altLang="en-US" sz="2800" b="1" spc="-15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endParaRPr lang="en-US" altLang="ko-KR" sz="2800" b="1" spc="-150" dirty="0" smtClean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b="1" spc="-150" dirty="0" smtClean="0">
                <a:solidFill>
                  <a:schemeClr val="bg2">
                    <a:lumMod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</a:t>
            </a:r>
            <a:r>
              <a:rPr lang="ko-KR" altLang="en-US" sz="2800" b="1" spc="-15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로젝</a:t>
            </a:r>
            <a:r>
              <a:rPr lang="ko-KR" altLang="en-US" sz="2800" b="1" spc="-150" dirty="0" smtClean="0">
                <a:solidFill>
                  <a:schemeClr val="bg2">
                    <a:lumMod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</a:t>
            </a:r>
            <a:r>
              <a:rPr lang="ko-KR" altLang="en-US" sz="2800" b="1" spc="-150" dirty="0" smtClean="0">
                <a:solidFill>
                  <a:srgbClr val="907FD7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2800" b="1" spc="-150" dirty="0">
              <a:solidFill>
                <a:srgbClr val="907FD7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31436" y="5244144"/>
            <a:ext cx="171184" cy="4571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9184" y="5623560"/>
            <a:ext cx="32191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5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b="1" spc="-15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  <a:endParaRPr lang="en-US" altLang="ko-KR" b="1" spc="-150" dirty="0" smtClean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 spc="-15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  </a:t>
            </a:r>
            <a:r>
              <a:rPr lang="ko-KR" altLang="en-US" sz="14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다우니네</a:t>
            </a:r>
            <a:endParaRPr lang="en-US" altLang="ko-KR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 spc="-15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MEMBER   </a:t>
            </a:r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정다운</a:t>
            </a:r>
            <a:r>
              <a:rPr lang="en-US" altLang="ko-KR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김지형</a:t>
            </a:r>
            <a:r>
              <a:rPr lang="en-US" altLang="ko-KR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유진이</a:t>
            </a:r>
            <a:r>
              <a:rPr lang="en-US" altLang="ko-KR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정현우</a:t>
            </a:r>
            <a:r>
              <a:rPr lang="en-US" altLang="ko-KR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정혜지</a:t>
            </a:r>
            <a:endParaRPr lang="en-US" altLang="ko-KR" sz="1400" spc="-1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8"/>
          <a:stretch/>
        </p:blipFill>
        <p:spPr>
          <a:xfrm>
            <a:off x="3947746" y="0"/>
            <a:ext cx="824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476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009" y="3247776"/>
            <a:ext cx="3014559" cy="162536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10</a:t>
            </a:fld>
            <a:endParaRPr lang="en-US" dirty="0" smtClean="0"/>
          </a:p>
        </p:txBody>
      </p:sp>
      <p:sp>
        <p:nvSpPr>
          <p:cNvPr id="34" name="직사각형 33"/>
          <p:cNvSpPr/>
          <p:nvPr/>
        </p:nvSpPr>
        <p:spPr>
          <a:xfrm>
            <a:off x="563321" y="351693"/>
            <a:ext cx="834656" cy="5275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095284" y="400905"/>
            <a:ext cx="4423115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 기술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찾기 </a:t>
            </a:r>
            <a:r>
              <a:rPr lang="ko-KR" altLang="en-US" sz="1600" b="1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메일인증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25976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814989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963" y="1659456"/>
            <a:ext cx="1788090" cy="383071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58946" y="5663859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화면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969" y="1633062"/>
            <a:ext cx="3792975" cy="3800283"/>
          </a:xfrm>
          <a:prstGeom prst="rect">
            <a:avLst/>
          </a:prstGeom>
        </p:spPr>
      </p:pic>
      <p:cxnSp>
        <p:nvCxnSpPr>
          <p:cNvPr id="32" name="꺾인 연결선 31"/>
          <p:cNvCxnSpPr/>
          <p:nvPr/>
        </p:nvCxnSpPr>
        <p:spPr>
          <a:xfrm>
            <a:off x="2669844" y="3682464"/>
            <a:ext cx="2079910" cy="882873"/>
          </a:xfrm>
          <a:prstGeom prst="bentConnector3">
            <a:avLst>
              <a:gd name="adj1" fmla="val 24636"/>
            </a:avLst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V="1">
            <a:off x="6060671" y="4535158"/>
            <a:ext cx="2549929" cy="6624"/>
          </a:xfrm>
          <a:prstGeom prst="straightConnector1">
            <a:avLst/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282929" y="4642305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인증키 발급</a:t>
            </a:r>
            <a:r>
              <a:rPr lang="en-US" altLang="ko-KR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메일 발송 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42072" y="4609572"/>
            <a:ext cx="1082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본인인증 완료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805023" y="1463785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메일함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879775" cy="153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SubPJ3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기술소개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SMTP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29" y="4087827"/>
            <a:ext cx="1633552" cy="36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4670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879775" cy="153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3321" y="351693"/>
            <a:ext cx="834656" cy="5275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095284" y="400905"/>
            <a:ext cx="4281461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핵심기술 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</a:t>
            </a:r>
            <a:r>
              <a:rPr lang="ko-KR" altLang="en-US" sz="1600" b="1" dirty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(Socket)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25976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814989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94" y="1393009"/>
            <a:ext cx="1724025" cy="3905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28" name="꺾인 연결선 27"/>
          <p:cNvCxnSpPr/>
          <p:nvPr/>
        </p:nvCxnSpPr>
        <p:spPr>
          <a:xfrm>
            <a:off x="2513486" y="1713519"/>
            <a:ext cx="1367634" cy="918285"/>
          </a:xfrm>
          <a:prstGeom prst="bentConnector3">
            <a:avLst>
              <a:gd name="adj1" fmla="val -516"/>
            </a:avLst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017770" y="2733600"/>
            <a:ext cx="1220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 아이콘 클릭</a:t>
            </a:r>
            <a:endParaRPr lang="en-US" altLang="ko-KR" sz="1200" dirty="0" smtClean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415094" y="1447750"/>
            <a:ext cx="254975" cy="254975"/>
          </a:xfrm>
          <a:prstGeom prst="ellipse">
            <a:avLst/>
          </a:prstGeom>
          <a:noFill/>
          <a:ln w="12700">
            <a:solidFill>
              <a:srgbClr val="4F37B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443" y="1308094"/>
            <a:ext cx="2358719" cy="5011461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148" y="882356"/>
            <a:ext cx="2867810" cy="5679893"/>
          </a:xfrm>
          <a:prstGeom prst="rect">
            <a:avLst/>
          </a:prstGeom>
          <a:ln>
            <a:noFill/>
          </a:ln>
          <a:effectLst>
            <a:outerShdw blurRad="292100" dist="139700" dir="2700000" sx="99000" sy="99000" algn="tl" rotWithShape="0">
              <a:srgbClr val="333333">
                <a:alpha val="46000"/>
              </a:srgb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4939620" y="1355925"/>
            <a:ext cx="184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792" y="3722303"/>
            <a:ext cx="4746297" cy="3164198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>
            <a:off x="2103962" y="1310104"/>
            <a:ext cx="7119732" cy="3861309"/>
            <a:chOff x="2103962" y="1310104"/>
            <a:chExt cx="7119732" cy="3861309"/>
          </a:xfrm>
        </p:grpSpPr>
        <p:grpSp>
          <p:nvGrpSpPr>
            <p:cNvPr id="21" name="그룹 20"/>
            <p:cNvGrpSpPr/>
            <p:nvPr/>
          </p:nvGrpSpPr>
          <p:grpSpPr>
            <a:xfrm>
              <a:off x="2103962" y="1310104"/>
              <a:ext cx="7119732" cy="3861309"/>
              <a:chOff x="1900936" y="958174"/>
              <a:chExt cx="7119732" cy="3901870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1900936" y="958174"/>
                <a:ext cx="7119732" cy="3491906"/>
              </a:xfrm>
              <a:prstGeom prst="roundRect">
                <a:avLst/>
              </a:prstGeom>
              <a:solidFill>
                <a:srgbClr val="F2F0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rot="7121682">
                <a:off x="7485440" y="3644661"/>
                <a:ext cx="496021" cy="1934746"/>
              </a:xfrm>
              <a:prstGeom prst="triangle">
                <a:avLst>
                  <a:gd name="adj" fmla="val 41795"/>
                </a:avLst>
              </a:prstGeom>
              <a:solidFill>
                <a:srgbClr val="F2F0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2499566" y="2073883"/>
                <a:ext cx="6396857" cy="1824139"/>
                <a:chOff x="5671943" y="3304675"/>
                <a:chExt cx="6396857" cy="1824139"/>
              </a:xfrm>
            </p:grpSpPr>
            <p:pic>
              <p:nvPicPr>
                <p:cNvPr id="46" name="그림 45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32282" y="3304675"/>
                  <a:ext cx="1204274" cy="1320742"/>
                </a:xfrm>
                <a:prstGeom prst="rect">
                  <a:avLst/>
                </a:prstGeom>
              </p:spPr>
            </p:pic>
            <p:pic>
              <p:nvPicPr>
                <p:cNvPr id="47" name="그림 46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6422" y="3305138"/>
                  <a:ext cx="1203852" cy="1320279"/>
                </a:xfrm>
                <a:prstGeom prst="rect">
                  <a:avLst/>
                </a:prstGeom>
              </p:spPr>
            </p:pic>
            <p:sp>
              <p:nvSpPr>
                <p:cNvPr id="48" name="TextBox 47"/>
                <p:cNvSpPr txBox="1"/>
                <p:nvPr/>
              </p:nvSpPr>
              <p:spPr>
                <a:xfrm>
                  <a:off x="5671943" y="4759482"/>
                  <a:ext cx="15002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Stomp client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0205405" y="4759482"/>
                  <a:ext cx="18633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Message broker</a:t>
                  </a:r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50" name="직선 화살표 연결선 49"/>
                <p:cNvCxnSpPr/>
                <p:nvPr/>
              </p:nvCxnSpPr>
              <p:spPr>
                <a:xfrm flipV="1">
                  <a:off x="7237151" y="3833027"/>
                  <a:ext cx="2968254" cy="24043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50"/>
                <p:cNvSpPr txBox="1"/>
                <p:nvPr/>
              </p:nvSpPr>
              <p:spPr>
                <a:xfrm>
                  <a:off x="7651337" y="3391392"/>
                  <a:ext cx="213988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 smtClean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전송</a:t>
                  </a:r>
                  <a:r>
                    <a:rPr lang="en-US" altLang="ko-KR" sz="1400" dirty="0" smtClean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:</a:t>
                  </a:r>
                  <a:r>
                    <a:rPr lang="ko-KR" altLang="en-US" sz="1400" dirty="0" smtClean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  <a:r>
                    <a:rPr lang="en-US" altLang="ko-KR" sz="1400" dirty="0" smtClean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http://</a:t>
                  </a:r>
                  <a:r>
                    <a:rPr lang="ko-KR" altLang="en-US" sz="1400" dirty="0" smtClean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주소</a:t>
                  </a:r>
                  <a:r>
                    <a:rPr lang="en-US" altLang="ko-KR" sz="1400" dirty="0" smtClean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/receive</a:t>
                  </a:r>
                  <a:endPara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52" name="직선 화살표 연결선 51"/>
                <p:cNvCxnSpPr/>
                <p:nvPr/>
              </p:nvCxnSpPr>
              <p:spPr>
                <a:xfrm flipH="1">
                  <a:off x="7250985" y="4138354"/>
                  <a:ext cx="2940586" cy="24042"/>
                </a:xfrm>
                <a:prstGeom prst="straightConnector1">
                  <a:avLst/>
                </a:prstGeom>
                <a:ln w="76200">
                  <a:solidFill>
                    <a:schemeClr val="accent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/>
                <p:cNvSpPr txBox="1"/>
                <p:nvPr/>
              </p:nvSpPr>
              <p:spPr>
                <a:xfrm>
                  <a:off x="7746490" y="4317640"/>
                  <a:ext cx="19495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 smtClean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수신</a:t>
                  </a:r>
                  <a:r>
                    <a:rPr lang="en-US" altLang="ko-KR" sz="1400" dirty="0" smtClean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:</a:t>
                  </a:r>
                  <a:r>
                    <a:rPr lang="ko-KR" altLang="en-US" sz="1400" dirty="0" smtClean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</a:t>
                  </a:r>
                  <a:r>
                    <a:rPr lang="en-US" altLang="ko-KR" sz="1400" dirty="0" smtClean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http://</a:t>
                  </a:r>
                  <a:r>
                    <a:rPr lang="ko-KR" altLang="en-US" sz="1400" dirty="0" smtClean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주소</a:t>
                  </a:r>
                  <a:r>
                    <a:rPr lang="en-US" altLang="ko-KR" sz="1400" dirty="0" smtClean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/send</a:t>
                  </a:r>
                  <a:endPara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20" name="직사각형 19"/>
              <p:cNvSpPr/>
              <p:nvPr/>
            </p:nvSpPr>
            <p:spPr>
              <a:xfrm>
                <a:off x="2329183" y="1353263"/>
                <a:ext cx="6438557" cy="4043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4F37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Stomp (Streaming Text Oriented Messaging Protocol)</a:t>
                </a:r>
                <a:endParaRPr lang="ko-KR" altLang="en-US" sz="2000" b="1" dirty="0">
                  <a:solidFill>
                    <a:srgbClr val="4F37B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4" name="직사각형 53"/>
            <p:cNvSpPr/>
            <p:nvPr/>
          </p:nvSpPr>
          <p:spPr>
            <a:xfrm rot="5400000">
              <a:off x="2336962" y="1819671"/>
              <a:ext cx="390494" cy="90923"/>
            </a:xfrm>
            <a:prstGeom prst="rect">
              <a:avLst/>
            </a:prstGeom>
            <a:solidFill>
              <a:srgbClr val="4F3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80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879775" cy="153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3321" y="351693"/>
            <a:ext cx="834656" cy="5275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095284" y="400905"/>
            <a:ext cx="4281461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핵심기술 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</a:t>
            </a:r>
            <a:r>
              <a:rPr lang="ko-KR" altLang="en-US" sz="1600" b="1" dirty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(Socket)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25976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814989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297" y="1844145"/>
            <a:ext cx="1080000" cy="10800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43" y="1913289"/>
            <a:ext cx="1080000" cy="108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37" y="4144461"/>
            <a:ext cx="1080000" cy="1080000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2274538" y="1986660"/>
            <a:ext cx="1860237" cy="914404"/>
          </a:xfrm>
          <a:prstGeom prst="roundRect">
            <a:avLst/>
          </a:prstGeom>
          <a:solidFill>
            <a:srgbClr val="F2F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Subcribe</a:t>
            </a:r>
            <a:r>
              <a:rPr lang="en-US" altLang="ko-KR" sz="1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/animal</a:t>
            </a:r>
            <a:endParaRPr lang="ko-KR" altLang="en-US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930809" y="1985438"/>
            <a:ext cx="1860237" cy="914404"/>
          </a:xfrm>
          <a:prstGeom prst="roundRect">
            <a:avLst/>
          </a:prstGeom>
          <a:solidFill>
            <a:srgbClr val="F2F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Subcribe</a:t>
            </a:r>
            <a:endParaRPr lang="en-US" altLang="ko-KR" sz="16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/animal</a:t>
            </a:r>
            <a:endParaRPr lang="ko-KR" altLang="en-US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125390" y="4259922"/>
            <a:ext cx="1860237" cy="914404"/>
          </a:xfrm>
          <a:prstGeom prst="roundRect">
            <a:avLst/>
          </a:prstGeom>
          <a:solidFill>
            <a:srgbClr val="F2F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Send : /animal</a:t>
            </a:r>
            <a:b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Hi!</a:t>
            </a:r>
            <a:endParaRPr lang="ko-KR" altLang="en-US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구름 41"/>
          <p:cNvSpPr/>
          <p:nvPr/>
        </p:nvSpPr>
        <p:spPr>
          <a:xfrm>
            <a:off x="4931175" y="4047418"/>
            <a:ext cx="1999268" cy="1500435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Message Broker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715" y="4717124"/>
            <a:ext cx="1080000" cy="108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582" y="3188524"/>
            <a:ext cx="1080000" cy="1080000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9412193" y="3188524"/>
            <a:ext cx="1860237" cy="914404"/>
          </a:xfrm>
          <a:prstGeom prst="roundRect">
            <a:avLst/>
          </a:prstGeom>
          <a:solidFill>
            <a:srgbClr val="F2F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/animal</a:t>
            </a: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Message : Hi!</a:t>
            </a:r>
            <a:endParaRPr lang="ko-KR" altLang="en-US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412193" y="4797636"/>
            <a:ext cx="1860237" cy="914404"/>
          </a:xfrm>
          <a:prstGeom prst="roundRect">
            <a:avLst/>
          </a:prstGeom>
          <a:solidFill>
            <a:srgbClr val="F2F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/animal</a:t>
            </a: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Message : Hi!</a:t>
            </a:r>
            <a:endParaRPr lang="ko-KR" altLang="en-US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오른쪽 화살표 54"/>
          <p:cNvSpPr/>
          <p:nvPr/>
        </p:nvSpPr>
        <p:spPr>
          <a:xfrm>
            <a:off x="4206045" y="4547238"/>
            <a:ext cx="580891" cy="323562"/>
          </a:xfrm>
          <a:prstGeom prst="rightArrow">
            <a:avLst>
              <a:gd name="adj1" fmla="val 29811"/>
              <a:gd name="adj2" fmla="val 343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오른쪽 화살표 55"/>
          <p:cNvSpPr/>
          <p:nvPr/>
        </p:nvSpPr>
        <p:spPr>
          <a:xfrm rot="19784287">
            <a:off x="7010909" y="4070999"/>
            <a:ext cx="759902" cy="305582"/>
          </a:xfrm>
          <a:prstGeom prst="rightArrow">
            <a:avLst>
              <a:gd name="adj1" fmla="val 29811"/>
              <a:gd name="adj2" fmla="val 4425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오른쪽 화살표 56"/>
          <p:cNvSpPr/>
          <p:nvPr/>
        </p:nvSpPr>
        <p:spPr>
          <a:xfrm rot="1570129">
            <a:off x="7099861" y="4953368"/>
            <a:ext cx="774436" cy="293434"/>
          </a:xfrm>
          <a:prstGeom prst="rightArrow">
            <a:avLst>
              <a:gd name="adj1" fmla="val 29811"/>
              <a:gd name="adj2" fmla="val 45803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68098" y="1008038"/>
            <a:ext cx="7707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907FD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Stomp (Streaming Text Oriented Messaging Protocol)</a:t>
            </a:r>
            <a:endParaRPr lang="ko-KR" altLang="en-US" sz="2400" b="1" dirty="0">
              <a:solidFill>
                <a:srgbClr val="907FD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 rot="5400000">
            <a:off x="413535" y="1198125"/>
            <a:ext cx="390494" cy="9092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92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879775" cy="153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3321" y="351693"/>
            <a:ext cx="834656" cy="5275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095284" y="400905"/>
            <a:ext cx="4281461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핵심기술 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</a:t>
            </a:r>
            <a:r>
              <a:rPr lang="ko-KR" altLang="en-US" sz="1600" b="1" dirty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(Socket)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25976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814989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297" y="1844145"/>
            <a:ext cx="1080000" cy="10800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43" y="1913289"/>
            <a:ext cx="1080000" cy="108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37" y="4144461"/>
            <a:ext cx="1080000" cy="1080000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2274538" y="1986660"/>
            <a:ext cx="1860237" cy="914404"/>
          </a:xfrm>
          <a:prstGeom prst="roundRect">
            <a:avLst/>
          </a:prstGeom>
          <a:solidFill>
            <a:srgbClr val="F2F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Subcribe</a:t>
            </a:r>
            <a:r>
              <a:rPr lang="en-US" altLang="ko-KR" sz="1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/bear</a:t>
            </a:r>
            <a:endParaRPr lang="ko-KR" altLang="en-US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930809" y="1985438"/>
            <a:ext cx="1860237" cy="914404"/>
          </a:xfrm>
          <a:prstGeom prst="roundRect">
            <a:avLst/>
          </a:prstGeom>
          <a:solidFill>
            <a:srgbClr val="F2F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Subcribe</a:t>
            </a:r>
            <a:endParaRPr lang="en-US" altLang="ko-KR" sz="16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/rabbit</a:t>
            </a:r>
            <a:endParaRPr lang="ko-KR" altLang="en-US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125390" y="4259922"/>
            <a:ext cx="1860237" cy="914404"/>
          </a:xfrm>
          <a:prstGeom prst="roundRect">
            <a:avLst/>
          </a:prstGeom>
          <a:solidFill>
            <a:srgbClr val="F2F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Send : /bear</a:t>
            </a:r>
            <a:b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Hi!</a:t>
            </a:r>
            <a:endParaRPr lang="ko-KR" altLang="en-US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구름 41"/>
          <p:cNvSpPr/>
          <p:nvPr/>
        </p:nvSpPr>
        <p:spPr>
          <a:xfrm>
            <a:off x="4931175" y="4047418"/>
            <a:ext cx="1999268" cy="1500435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Message Broker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715" y="4717124"/>
            <a:ext cx="1080000" cy="108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582" y="3188524"/>
            <a:ext cx="1080000" cy="1080000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9412193" y="3188524"/>
            <a:ext cx="1860237" cy="914404"/>
          </a:xfrm>
          <a:prstGeom prst="roundRect">
            <a:avLst/>
          </a:prstGeom>
          <a:solidFill>
            <a:srgbClr val="F2F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/bear</a:t>
            </a: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Message : Hi!</a:t>
            </a:r>
            <a:endParaRPr lang="ko-KR" altLang="en-US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오른쪽 화살표 54"/>
          <p:cNvSpPr/>
          <p:nvPr/>
        </p:nvSpPr>
        <p:spPr>
          <a:xfrm>
            <a:off x="4206045" y="4547238"/>
            <a:ext cx="580891" cy="323562"/>
          </a:xfrm>
          <a:prstGeom prst="rightArrow">
            <a:avLst>
              <a:gd name="adj1" fmla="val 29811"/>
              <a:gd name="adj2" fmla="val 343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오른쪽 화살표 55"/>
          <p:cNvSpPr/>
          <p:nvPr/>
        </p:nvSpPr>
        <p:spPr>
          <a:xfrm rot="19784287">
            <a:off x="7010909" y="4070999"/>
            <a:ext cx="759902" cy="305582"/>
          </a:xfrm>
          <a:prstGeom prst="rightArrow">
            <a:avLst>
              <a:gd name="adj1" fmla="val 29811"/>
              <a:gd name="adj2" fmla="val 4425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오른쪽 화살표 56"/>
          <p:cNvSpPr/>
          <p:nvPr/>
        </p:nvSpPr>
        <p:spPr>
          <a:xfrm rot="1570129">
            <a:off x="7099861" y="4953368"/>
            <a:ext cx="774436" cy="293434"/>
          </a:xfrm>
          <a:prstGeom prst="rightArrow">
            <a:avLst>
              <a:gd name="adj1" fmla="val 29811"/>
              <a:gd name="adj2" fmla="val 45803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68098" y="1008038"/>
            <a:ext cx="7707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907FD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Stomp (Streaming Text Oriented Messaging Protocol)</a:t>
            </a:r>
            <a:endParaRPr lang="ko-KR" altLang="en-US" sz="2400" b="1" dirty="0">
              <a:solidFill>
                <a:srgbClr val="907FD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 rot="5400000">
            <a:off x="413535" y="1198125"/>
            <a:ext cx="390494" cy="9092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62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46" y="1152960"/>
            <a:ext cx="2690062" cy="4777308"/>
          </a:xfrm>
          <a:prstGeom prst="rect">
            <a:avLst/>
          </a:prstGeom>
        </p:spPr>
      </p:pic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879775" cy="153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진행상황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3321" y="351693"/>
            <a:ext cx="834656" cy="5275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095284" y="400905"/>
            <a:ext cx="4281461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기능 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자동완성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25976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825976" y="414661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91" y="1536823"/>
            <a:ext cx="1724025" cy="3905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28" name="꺾인 연결선 27"/>
          <p:cNvCxnSpPr/>
          <p:nvPr/>
        </p:nvCxnSpPr>
        <p:spPr>
          <a:xfrm>
            <a:off x="2093712" y="1846539"/>
            <a:ext cx="914400" cy="914400"/>
          </a:xfrm>
          <a:prstGeom prst="bentConnector3">
            <a:avLst>
              <a:gd name="adj1" fmla="val 2885"/>
            </a:avLst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53892" y="2859720"/>
            <a:ext cx="1220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</a:t>
            </a:r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 아이콘 클릭</a:t>
            </a:r>
            <a:endParaRPr lang="en-US" altLang="ko-KR" sz="1200" dirty="0" smtClean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983056" y="1591564"/>
            <a:ext cx="254975" cy="254975"/>
          </a:xfrm>
          <a:prstGeom prst="ellipse">
            <a:avLst/>
          </a:prstGeom>
          <a:noFill/>
          <a:ln w="12700">
            <a:solidFill>
              <a:srgbClr val="4F37B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57" y="1464725"/>
            <a:ext cx="2409432" cy="4732337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768" y="990947"/>
            <a:ext cx="2867810" cy="5318413"/>
          </a:xfrm>
          <a:prstGeom prst="rect">
            <a:avLst/>
          </a:prstGeom>
          <a:ln>
            <a:noFill/>
          </a:ln>
          <a:effectLst>
            <a:outerShdw blurRad="292100" dist="139700" dir="2700000" sx="99000" sy="99000" algn="tl" rotWithShape="0">
              <a:srgbClr val="333333">
                <a:alpha val="46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10" y="3081639"/>
            <a:ext cx="2772076" cy="53144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2610" y="1200330"/>
            <a:ext cx="2862670" cy="1502230"/>
          </a:xfrm>
          <a:prstGeom prst="rect">
            <a:avLst/>
          </a:prstGeom>
          <a:noFill/>
          <a:ln w="317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162982" y="6332286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화면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869968" y="1262401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907FD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창에 입력 시</a:t>
            </a:r>
            <a:r>
              <a:rPr lang="en-US" altLang="ko-KR" sz="1400" dirty="0" smtClean="0">
                <a:solidFill>
                  <a:srgbClr val="907FD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400" dirty="0" err="1" smtClean="0">
                <a:solidFill>
                  <a:srgbClr val="907FD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</a:t>
            </a:r>
            <a:r>
              <a:rPr lang="ko-KR" altLang="en-US" sz="1400" dirty="0" smtClean="0">
                <a:solidFill>
                  <a:srgbClr val="907FD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자동완성</a:t>
            </a:r>
            <a:endParaRPr lang="ko-KR" altLang="en-US" sz="1400" dirty="0">
              <a:solidFill>
                <a:srgbClr val="907FD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9225280" y="1488787"/>
            <a:ext cx="599552" cy="0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62610" y="3004145"/>
            <a:ext cx="2875469" cy="2926123"/>
          </a:xfrm>
          <a:prstGeom prst="rect">
            <a:avLst/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9238079" y="3490307"/>
            <a:ext cx="599552" cy="0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882767" y="3326782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907FD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검색결과 함께 자동완성</a:t>
            </a:r>
            <a:endParaRPr lang="ko-KR" altLang="en-US" sz="1400" dirty="0">
              <a:solidFill>
                <a:srgbClr val="907FD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869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0196"/>
            <a:ext cx="12185113" cy="812259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5959"/>
            <a:ext cx="12192000" cy="6858000"/>
          </a:xfrm>
          <a:prstGeom prst="rect">
            <a:avLst/>
          </a:prstGeom>
          <a:solidFill>
            <a:srgbClr val="383753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123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</a:t>
            </a:r>
            <a:r>
              <a:rPr lang="en-US" altLang="ko-KR" sz="2400" dirty="0" smtClean="0">
                <a:solidFill>
                  <a:schemeClr val="bg1"/>
                </a:solidFill>
              </a:rPr>
              <a:t>4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3569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 err="1" smtClean="0">
                <a:solidFill>
                  <a:schemeClr val="bg1"/>
                </a:solidFill>
                <a:latin typeface="+mn-ea"/>
              </a:rPr>
              <a:t>SubPJTⅢ</a:t>
            </a:r>
            <a:r>
              <a:rPr lang="en-US" altLang="ko-KR" sz="4000" spc="-3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4000" spc="-300" dirty="0" smtClean="0">
                <a:solidFill>
                  <a:schemeClr val="bg1"/>
                </a:solidFill>
                <a:latin typeface="+mn-ea"/>
              </a:rPr>
              <a:t>방향성</a:t>
            </a:r>
            <a:endParaRPr lang="ko-KR" altLang="en-US" sz="4000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837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879775" cy="153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Ⅲ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방향성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3320" y="364839"/>
            <a:ext cx="931371" cy="4571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9AC2397-EDC1-495A-B2B4-21F472A654C6}"/>
              </a:ext>
            </a:extLst>
          </p:cNvPr>
          <p:cNvGrpSpPr/>
          <p:nvPr/>
        </p:nvGrpSpPr>
        <p:grpSpPr>
          <a:xfrm>
            <a:off x="1709594" y="2333420"/>
            <a:ext cx="8868116" cy="624232"/>
            <a:chOff x="731519" y="3004822"/>
            <a:chExt cx="7247013" cy="84835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8D2E7F0-DFFD-42DC-ABD5-FF249C700B0F}"/>
                </a:ext>
              </a:extLst>
            </p:cNvPr>
            <p:cNvSpPr/>
            <p:nvPr/>
          </p:nvSpPr>
          <p:spPr>
            <a:xfrm>
              <a:off x="731519" y="3004822"/>
              <a:ext cx="3613893" cy="848355"/>
            </a:xfrm>
            <a:prstGeom prst="rect">
              <a:avLst/>
            </a:prstGeom>
            <a:solidFill>
              <a:srgbClr val="CEC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8ECCB19-148E-4B0F-AAF1-EF8B3CBB691A}"/>
                </a:ext>
              </a:extLst>
            </p:cNvPr>
            <p:cNvSpPr/>
            <p:nvPr/>
          </p:nvSpPr>
          <p:spPr>
            <a:xfrm>
              <a:off x="4359607" y="3004822"/>
              <a:ext cx="3618925" cy="848355"/>
            </a:xfrm>
            <a:prstGeom prst="rect">
              <a:avLst/>
            </a:prstGeom>
            <a:solidFill>
              <a:srgbClr val="817F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F9264B8-991C-4AC6-A54C-029464B9C068}"/>
              </a:ext>
            </a:extLst>
          </p:cNvPr>
          <p:cNvCxnSpPr/>
          <p:nvPr/>
        </p:nvCxnSpPr>
        <p:spPr>
          <a:xfrm>
            <a:off x="1670690" y="2333420"/>
            <a:ext cx="0" cy="37418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C51AC0B-86FF-488F-A093-730BB083CD1B}"/>
              </a:ext>
            </a:extLst>
          </p:cNvPr>
          <p:cNvCxnSpPr/>
          <p:nvPr/>
        </p:nvCxnSpPr>
        <p:spPr>
          <a:xfrm>
            <a:off x="6116514" y="2333420"/>
            <a:ext cx="0" cy="37418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6453D11-49DC-4B86-BCEB-E024BFF710B0}"/>
              </a:ext>
            </a:extLst>
          </p:cNvPr>
          <p:cNvCxnSpPr/>
          <p:nvPr/>
        </p:nvCxnSpPr>
        <p:spPr>
          <a:xfrm>
            <a:off x="10592419" y="2427956"/>
            <a:ext cx="0" cy="36640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35">
            <a:extLst>
              <a:ext uri="{FF2B5EF4-FFF2-40B4-BE49-F238E27FC236}">
                <a16:creationId xmlns:a16="http://schemas.microsoft.com/office/drawing/2014/main" id="{69EE88E4-8663-4A53-9DC2-177904DF3509}"/>
              </a:ext>
            </a:extLst>
          </p:cNvPr>
          <p:cNvSpPr txBox="1"/>
          <p:nvPr/>
        </p:nvSpPr>
        <p:spPr>
          <a:xfrm>
            <a:off x="3269809" y="2427956"/>
            <a:ext cx="122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1839315-F088-4A7A-B2EA-B136CED52399}"/>
              </a:ext>
            </a:extLst>
          </p:cNvPr>
          <p:cNvSpPr/>
          <p:nvPr/>
        </p:nvSpPr>
        <p:spPr>
          <a:xfrm>
            <a:off x="547946" y="1233178"/>
            <a:ext cx="11008514" cy="779559"/>
          </a:xfrm>
          <a:prstGeom prst="rect">
            <a:avLst/>
          </a:prstGeom>
          <a:solidFill>
            <a:srgbClr val="F2F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8311E6D1-3264-43EE-B135-F0434718E980}"/>
              </a:ext>
            </a:extLst>
          </p:cNvPr>
          <p:cNvSpPr txBox="1"/>
          <p:nvPr/>
        </p:nvSpPr>
        <p:spPr>
          <a:xfrm>
            <a:off x="2191021" y="1348171"/>
            <a:ext cx="756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목표</a:t>
            </a:r>
            <a:r>
              <a:rPr lang="en-US" altLang="ko-KR" sz="2400" b="1" dirty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2400" b="1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2400" b="1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서비스 완성</a:t>
            </a:r>
            <a:endParaRPr lang="ko-KR" altLang="en-US" sz="4400" b="1" dirty="0">
              <a:solidFill>
                <a:srgbClr val="4F37B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0" name="TextBox 38">
            <a:extLst>
              <a:ext uri="{FF2B5EF4-FFF2-40B4-BE49-F238E27FC236}">
                <a16:creationId xmlns:a16="http://schemas.microsoft.com/office/drawing/2014/main" id="{A8F741BF-FB53-4404-B851-815D17E2920B}"/>
              </a:ext>
            </a:extLst>
          </p:cNvPr>
          <p:cNvSpPr txBox="1"/>
          <p:nvPr/>
        </p:nvSpPr>
        <p:spPr>
          <a:xfrm>
            <a:off x="7546801" y="2430108"/>
            <a:ext cx="122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1686064" y="3429374"/>
            <a:ext cx="4430450" cy="0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35">
            <a:extLst>
              <a:ext uri="{FF2B5EF4-FFF2-40B4-BE49-F238E27FC236}">
                <a16:creationId xmlns:a16="http://schemas.microsoft.com/office/drawing/2014/main" id="{69EE88E4-8663-4A53-9DC2-177904DF3509}"/>
              </a:ext>
            </a:extLst>
          </p:cNvPr>
          <p:cNvSpPr txBox="1"/>
          <p:nvPr/>
        </p:nvSpPr>
        <p:spPr>
          <a:xfrm>
            <a:off x="7443078" y="3456656"/>
            <a:ext cx="1922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스크랩북 페이지 구현</a:t>
            </a:r>
            <a:endParaRPr lang="ko-KR" altLang="en-US" sz="1600" dirty="0">
              <a:solidFill>
                <a:srgbClr val="4F37B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4" name="TextBox 35">
            <a:extLst>
              <a:ext uri="{FF2B5EF4-FFF2-40B4-BE49-F238E27FC236}">
                <a16:creationId xmlns:a16="http://schemas.microsoft.com/office/drawing/2014/main" id="{69EE88E4-8663-4A53-9DC2-177904DF3509}"/>
              </a:ext>
            </a:extLst>
          </p:cNvPr>
          <p:cNvSpPr txBox="1"/>
          <p:nvPr/>
        </p:nvSpPr>
        <p:spPr>
          <a:xfrm>
            <a:off x="3187942" y="4840429"/>
            <a:ext cx="1341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추가 기능</a:t>
            </a:r>
            <a:r>
              <a:rPr lang="en-US" altLang="ko-KR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el-GR" altLang="ko-KR" sz="1600" b="1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α</a:t>
            </a:r>
            <a:r>
              <a:rPr lang="en-US" altLang="ko-KR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1600" dirty="0">
              <a:solidFill>
                <a:srgbClr val="4F37B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 flipV="1">
            <a:off x="1660009" y="4079061"/>
            <a:ext cx="8878270" cy="5036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35">
            <a:extLst>
              <a:ext uri="{FF2B5EF4-FFF2-40B4-BE49-F238E27FC236}">
                <a16:creationId xmlns:a16="http://schemas.microsoft.com/office/drawing/2014/main" id="{69EE88E4-8663-4A53-9DC2-177904DF3509}"/>
              </a:ext>
            </a:extLst>
          </p:cNvPr>
          <p:cNvSpPr txBox="1"/>
          <p:nvPr/>
        </p:nvSpPr>
        <p:spPr>
          <a:xfrm>
            <a:off x="5123424" y="4175475"/>
            <a:ext cx="1968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전시 정보 페이지 구현</a:t>
            </a:r>
            <a:endParaRPr lang="ko-KR" altLang="en-US" sz="1600" dirty="0">
              <a:solidFill>
                <a:srgbClr val="4F37B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2" name="TextBox 35">
            <a:extLst>
              <a:ext uri="{FF2B5EF4-FFF2-40B4-BE49-F238E27FC236}">
                <a16:creationId xmlns:a16="http://schemas.microsoft.com/office/drawing/2014/main" id="{69EE88E4-8663-4A53-9DC2-177904DF3509}"/>
              </a:ext>
            </a:extLst>
          </p:cNvPr>
          <p:cNvSpPr txBox="1"/>
          <p:nvPr/>
        </p:nvSpPr>
        <p:spPr>
          <a:xfrm>
            <a:off x="7733308" y="4844001"/>
            <a:ext cx="1341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최종 배포</a:t>
            </a:r>
            <a:endParaRPr lang="ko-KR" altLang="en-US" sz="1600" dirty="0">
              <a:solidFill>
                <a:srgbClr val="4F37B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2" name="TextBox 35">
            <a:extLst>
              <a:ext uri="{FF2B5EF4-FFF2-40B4-BE49-F238E27FC236}">
                <a16:creationId xmlns:a16="http://schemas.microsoft.com/office/drawing/2014/main" id="{69EE88E4-8663-4A53-9DC2-177904DF3509}"/>
              </a:ext>
            </a:extLst>
          </p:cNvPr>
          <p:cNvSpPr txBox="1"/>
          <p:nvPr/>
        </p:nvSpPr>
        <p:spPr>
          <a:xfrm>
            <a:off x="2473470" y="3498874"/>
            <a:ext cx="263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전체적 </a:t>
            </a:r>
            <a:r>
              <a:rPr lang="en-US" altLang="ko-KR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UI </a:t>
            </a:r>
            <a:r>
              <a:rPr lang="ko-KR" altLang="en-US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점검 및 기능 보완</a:t>
            </a:r>
            <a:endParaRPr lang="ko-KR" altLang="en-US" sz="1600" dirty="0">
              <a:solidFill>
                <a:srgbClr val="4F37B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6116514" y="5374549"/>
            <a:ext cx="4430450" cy="0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1677379" y="4708780"/>
            <a:ext cx="4430450" cy="0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6099144" y="4708780"/>
            <a:ext cx="4430450" cy="0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6131888" y="3429374"/>
            <a:ext cx="4430450" cy="0"/>
          </a:xfrm>
          <a:prstGeom prst="straightConnector1">
            <a:avLst/>
          </a:prstGeom>
          <a:ln>
            <a:solidFill>
              <a:srgbClr val="4F37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35">
            <a:extLst>
              <a:ext uri="{FF2B5EF4-FFF2-40B4-BE49-F238E27FC236}">
                <a16:creationId xmlns:a16="http://schemas.microsoft.com/office/drawing/2014/main" id="{69EE88E4-8663-4A53-9DC2-177904DF3509}"/>
              </a:ext>
            </a:extLst>
          </p:cNvPr>
          <p:cNvSpPr txBox="1"/>
          <p:nvPr/>
        </p:nvSpPr>
        <p:spPr>
          <a:xfrm>
            <a:off x="7538512" y="5509769"/>
            <a:ext cx="1886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UCC </a:t>
            </a:r>
            <a:r>
              <a:rPr lang="ko-KR" altLang="en-US" sz="1600" dirty="0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및 </a:t>
            </a:r>
            <a:r>
              <a:rPr lang="ko-KR" altLang="en-US" sz="1600" dirty="0" err="1" smtClean="0">
                <a:solidFill>
                  <a:srgbClr val="4F37B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발표준비</a:t>
            </a:r>
            <a:endParaRPr lang="ko-KR" altLang="en-US" sz="1600" dirty="0">
              <a:solidFill>
                <a:srgbClr val="4F37B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3329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열려 있는 Chromebook 노트북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853" y="1112042"/>
            <a:ext cx="9435380" cy="559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71" y="1749816"/>
            <a:ext cx="2916925" cy="16380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51" y="1749816"/>
            <a:ext cx="2968733" cy="16762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71" y="3783170"/>
            <a:ext cx="2831441" cy="16066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51" y="3783170"/>
            <a:ext cx="2957273" cy="16610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77" y="2718246"/>
            <a:ext cx="3184735" cy="17727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58873" y="1732835"/>
            <a:ext cx="42819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 smtClean="0">
                <a:solidFill>
                  <a:srgbClr val="8CC6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THANK YOU</a:t>
            </a:r>
            <a:endParaRPr lang="ko-KR" altLang="en-US" sz="5000" dirty="0">
              <a:solidFill>
                <a:srgbClr val="8CC6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340506" y="427065"/>
            <a:ext cx="3583596" cy="1568879"/>
            <a:chOff x="4340506" y="427065"/>
            <a:chExt cx="3583596" cy="1568879"/>
          </a:xfrm>
        </p:grpSpPr>
        <p:sp>
          <p:nvSpPr>
            <p:cNvPr id="13" name="TextBox 12"/>
            <p:cNvSpPr txBox="1"/>
            <p:nvPr/>
          </p:nvSpPr>
          <p:spPr>
            <a:xfrm>
              <a:off x="4440833" y="826393"/>
              <a:ext cx="3390672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0" b="1" dirty="0" err="1" smtClean="0">
                  <a:solidFill>
                    <a:srgbClr val="72BA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다우니네</a:t>
              </a:r>
              <a:endParaRPr lang="ko-KR" altLang="en-US" sz="7000" b="1" dirty="0">
                <a:solidFill>
                  <a:srgbClr val="72BA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 flipV="1">
              <a:off x="4340506" y="427065"/>
              <a:ext cx="1888260" cy="432854"/>
            </a:xfrm>
            <a:prstGeom prst="line">
              <a:avLst/>
            </a:prstGeom>
            <a:ln w="34925">
              <a:solidFill>
                <a:srgbClr val="72BA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6222124" y="442799"/>
              <a:ext cx="1701978" cy="390998"/>
            </a:xfrm>
            <a:prstGeom prst="line">
              <a:avLst/>
            </a:prstGeom>
            <a:ln w="34925">
              <a:solidFill>
                <a:srgbClr val="72BA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476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08333E-6 1.11111E-6 L 0.00873 0.2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" y="125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70833E-6 2.96296E-6 L -2.70833E-6 0.2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3568280" y="2276032"/>
            <a:ext cx="384977" cy="45960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1067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078224" y="2364077"/>
            <a:ext cx="4267200" cy="320088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333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ko-KR" altLang="en-US" sz="20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소개</a:t>
            </a:r>
            <a:endParaRPr lang="en-US" sz="20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3568280" y="3199504"/>
            <a:ext cx="384977" cy="45960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1067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078224" y="3269261"/>
            <a:ext cx="4267200" cy="320088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333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ko-KR" altLang="en-US" sz="20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 스택</a:t>
            </a:r>
            <a:endParaRPr lang="en-US" sz="20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3568280" y="4117024"/>
            <a:ext cx="384977" cy="45960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1067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078224" y="4177637"/>
            <a:ext cx="4267200" cy="320088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333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ko-KR" altLang="en-US" sz="20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 기술</a:t>
            </a:r>
            <a:endParaRPr lang="en-US" sz="20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5682972" y="979920"/>
            <a:ext cx="731544" cy="330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dist">
              <a:buNone/>
            </a:pPr>
            <a:r>
              <a:rPr lang="ko-KR" altLang="en-US" sz="1600" b="1" dirty="0" smtClean="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en-US" sz="1600" b="1" dirty="0">
              <a:solidFill>
                <a:schemeClr val="accent3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5417808" y="1288375"/>
            <a:ext cx="1261872" cy="609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4078224" y="3659107"/>
            <a:ext cx="4267200" cy="0"/>
          </a:xfrm>
          <a:prstGeom prst="line">
            <a:avLst/>
          </a:prstGeom>
          <a:ln>
            <a:solidFill>
              <a:srgbClr val="817FA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078224" y="4558339"/>
            <a:ext cx="4267200" cy="0"/>
          </a:xfrm>
          <a:prstGeom prst="line">
            <a:avLst/>
          </a:prstGeom>
          <a:ln>
            <a:solidFill>
              <a:srgbClr val="817FA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078224" y="2750803"/>
            <a:ext cx="4267200" cy="0"/>
          </a:xfrm>
          <a:prstGeom prst="line">
            <a:avLst/>
          </a:prstGeom>
          <a:ln>
            <a:solidFill>
              <a:srgbClr val="817FA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3568280" y="5016254"/>
            <a:ext cx="384977" cy="45960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1067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078224" y="5076867"/>
            <a:ext cx="4267200" cy="320088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333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altLang="ko-KR" sz="2000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SubPJTⅢ</a:t>
            </a:r>
            <a:r>
              <a:rPr lang="en-US" altLang="ko-KR" sz="20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 방향</a:t>
            </a:r>
            <a:endParaRPr lang="en-US" sz="20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078224" y="5457569"/>
            <a:ext cx="4267200" cy="0"/>
          </a:xfrm>
          <a:prstGeom prst="line">
            <a:avLst/>
          </a:prstGeom>
          <a:ln>
            <a:solidFill>
              <a:srgbClr val="817FA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8623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3753">
              <a:alpha val="6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082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1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269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solidFill>
                  <a:schemeClr val="bg1"/>
                </a:solidFill>
                <a:latin typeface="+mn-ea"/>
              </a:rPr>
              <a:t>서비스 소개</a:t>
            </a:r>
            <a:endParaRPr lang="ko-KR" altLang="en-US" sz="4000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8454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232"/>
            <a:ext cx="12192000" cy="68580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7220" y="1042846"/>
            <a:ext cx="36006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Summary</a:t>
            </a:r>
            <a:endParaRPr lang="ko-KR" altLang="en-US" sz="6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</a:t>
            </a:fld>
            <a:endParaRPr lang="en-US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180407" cy="2080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소개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3321" y="351693"/>
            <a:ext cx="395041" cy="4571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065140" y="400905"/>
            <a:ext cx="2763334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요약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783154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784844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1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434132" y="1042846"/>
            <a:ext cx="3851591" cy="1015663"/>
            <a:chOff x="6434132" y="738900"/>
            <a:chExt cx="3851591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6434132" y="738900"/>
              <a:ext cx="108234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en-US" sz="6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93347" y="764561"/>
              <a:ext cx="25923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맞춤형 </a:t>
              </a:r>
              <a:r>
                <a:rPr lang="ko-KR" altLang="en-US" sz="2000" b="1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전시정보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93347" y="1164671"/>
              <a:ext cx="25314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선택한 관심분야에 맞는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전시 정보를 추천해드립니다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434132" y="3691659"/>
            <a:ext cx="3958993" cy="1015663"/>
            <a:chOff x="6434132" y="2057460"/>
            <a:chExt cx="3958993" cy="1015663"/>
          </a:xfrm>
        </p:grpSpPr>
        <p:sp>
          <p:nvSpPr>
            <p:cNvPr id="22" name="TextBox 21"/>
            <p:cNvSpPr txBox="1"/>
            <p:nvPr/>
          </p:nvSpPr>
          <p:spPr>
            <a:xfrm>
              <a:off x="6434132" y="2057460"/>
              <a:ext cx="108234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en-US" sz="6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693347" y="2083121"/>
              <a:ext cx="1962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손 안의 전시회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693347" y="2483231"/>
              <a:ext cx="26997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다른 사람들과 </a:t>
              </a:r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피드를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공유하고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나만의 </a:t>
              </a:r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피드를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채워보세요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434132" y="2356959"/>
            <a:ext cx="3958993" cy="1015663"/>
            <a:chOff x="6434132" y="2057460"/>
            <a:chExt cx="3958993" cy="1015663"/>
          </a:xfrm>
        </p:grpSpPr>
        <p:sp>
          <p:nvSpPr>
            <p:cNvPr id="28" name="TextBox 27"/>
            <p:cNvSpPr txBox="1"/>
            <p:nvPr/>
          </p:nvSpPr>
          <p:spPr>
            <a:xfrm>
              <a:off x="6434132" y="2057460"/>
              <a:ext cx="108234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en-US" sz="6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693347" y="2083121"/>
              <a:ext cx="2191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우리 지역의 전시회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693347" y="2483231"/>
              <a:ext cx="26997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지역에서 현재 진행중인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전시회 정보를 알려드려요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432212" y="5103618"/>
            <a:ext cx="3869225" cy="1015663"/>
            <a:chOff x="6434132" y="2057460"/>
            <a:chExt cx="3869225" cy="1015663"/>
          </a:xfrm>
        </p:grpSpPr>
        <p:sp>
          <p:nvSpPr>
            <p:cNvPr id="32" name="TextBox 31"/>
            <p:cNvSpPr txBox="1"/>
            <p:nvPr/>
          </p:nvSpPr>
          <p:spPr>
            <a:xfrm>
              <a:off x="6434132" y="2057460"/>
              <a:ext cx="108234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ko-KR" altLang="en-US" sz="6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3347" y="2083121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나만의 스크랩북 제작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693347" y="2483231"/>
              <a:ext cx="26100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관심있는 전시회들은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책갈피해서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모아 볼 수 있어요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73" y="2158123"/>
            <a:ext cx="3140337" cy="611917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8443" y="1513235"/>
            <a:ext cx="1162755" cy="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8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" y="-1322963"/>
            <a:ext cx="12192000" cy="854467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41" y="0"/>
            <a:ext cx="12192000" cy="6858000"/>
          </a:xfrm>
          <a:prstGeom prst="rect">
            <a:avLst/>
          </a:prstGeom>
          <a:solidFill>
            <a:srgbClr val="383753">
              <a:alpha val="65000"/>
            </a:srgbClr>
          </a:solidFill>
          <a:ln>
            <a:solidFill>
              <a:schemeClr val="accent1">
                <a:shade val="50000"/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123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</a:t>
            </a:r>
            <a:r>
              <a:rPr lang="en-US" altLang="ko-KR" sz="2400" dirty="0" smtClean="0">
                <a:solidFill>
                  <a:schemeClr val="bg1"/>
                </a:solidFill>
              </a:rPr>
              <a:t>2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20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err="1" smtClean="0">
                <a:solidFill>
                  <a:schemeClr val="bg1"/>
                </a:solidFill>
                <a:latin typeface="+mn-ea"/>
              </a:rPr>
              <a:t>기술스택</a:t>
            </a:r>
            <a:endParaRPr lang="ko-KR" altLang="en-US" sz="4000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7936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805658" y="1022216"/>
            <a:ext cx="8558130" cy="5454784"/>
          </a:xfrm>
          <a:prstGeom prst="rect">
            <a:avLst/>
          </a:prstGeom>
          <a:solidFill>
            <a:srgbClr val="F2F0FB">
              <a:alpha val="95000"/>
            </a:srgb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812232" y="2652148"/>
            <a:ext cx="6188560" cy="35391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bg1">
                <a:lumMod val="75000"/>
                <a:alpha val="40000"/>
              </a:scheme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6</a:t>
            </a:fld>
            <a:endParaRPr lang="en-US" dirty="0" smtClean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879775" cy="153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기술소개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3321" y="351693"/>
            <a:ext cx="834656" cy="5275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095285" y="400905"/>
            <a:ext cx="2763334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 및 흐름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25976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814989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121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6" y="4051342"/>
            <a:ext cx="1224993" cy="12249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238" y="2974777"/>
            <a:ext cx="1544314" cy="5185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238" y="5038679"/>
            <a:ext cx="1731948" cy="909273"/>
          </a:xfrm>
          <a:prstGeom prst="rect">
            <a:avLst/>
          </a:prstGeom>
        </p:spPr>
      </p:pic>
      <p:pic>
        <p:nvPicPr>
          <p:cNvPr id="14" name="Picture 10" descr="html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547" y="3080617"/>
            <a:ext cx="1566586" cy="86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ysql icon 이미지 검색결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0" b="19940"/>
          <a:stretch/>
        </p:blipFill>
        <p:spPr bwMode="auto">
          <a:xfrm>
            <a:off x="8476046" y="5033096"/>
            <a:ext cx="1214377" cy="75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859" y="1452983"/>
            <a:ext cx="971741" cy="83003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9" t="12688" r="12943" b="11562"/>
          <a:stretch/>
        </p:blipFill>
        <p:spPr>
          <a:xfrm>
            <a:off x="6951011" y="1368103"/>
            <a:ext cx="953043" cy="96105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1" r="8846"/>
          <a:stretch/>
        </p:blipFill>
        <p:spPr>
          <a:xfrm>
            <a:off x="3193588" y="2157568"/>
            <a:ext cx="1535387" cy="65183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5" t="19804" r="3631" b="18877"/>
          <a:stretch/>
        </p:blipFill>
        <p:spPr>
          <a:xfrm>
            <a:off x="9284994" y="1713137"/>
            <a:ext cx="1390650" cy="42288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263" y="3091200"/>
            <a:ext cx="755011" cy="75501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4" b="15370"/>
          <a:stretch/>
        </p:blipFill>
        <p:spPr>
          <a:xfrm>
            <a:off x="9364633" y="4110629"/>
            <a:ext cx="800949" cy="52715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26" y="3991135"/>
            <a:ext cx="682908" cy="68290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447531" y="4302330"/>
            <a:ext cx="977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cs typeface="Cascadia Mono SemiLight" panose="020B0609020000020004" pitchFamily="49" charset="0"/>
              </a:rPr>
              <a:t>WAS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  <a:cs typeface="Cascadia Mono SemiLight" panose="020B0609020000020004" pitchFamily="49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9" t="10878" r="34378" b="9249"/>
          <a:stretch/>
        </p:blipFill>
        <p:spPr>
          <a:xfrm>
            <a:off x="3429412" y="837601"/>
            <a:ext cx="690641" cy="1128049"/>
          </a:xfrm>
          <a:prstGeom prst="rect">
            <a:avLst/>
          </a:prstGeom>
        </p:spPr>
      </p:pic>
      <p:sp>
        <p:nvSpPr>
          <p:cNvPr id="40" name="오른쪽 화살표 39"/>
          <p:cNvSpPr/>
          <p:nvPr/>
        </p:nvSpPr>
        <p:spPr>
          <a:xfrm>
            <a:off x="2264822" y="4302330"/>
            <a:ext cx="2064211" cy="284078"/>
          </a:xfrm>
          <a:prstGeom prst="rightArrow">
            <a:avLst>
              <a:gd name="adj1" fmla="val 29139"/>
              <a:gd name="adj2" fmla="val 395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934864" y="5316542"/>
            <a:ext cx="9108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latin typeface="Bahnschrift SemiBold" panose="020B0502040204020203" pitchFamily="34" charset="0"/>
                <a:ea typeface="나눔명조" pitchFamily="2" charset="-127"/>
                <a:cs typeface="Cascadia Mono SemiLight" panose="020B0609020000020004" pitchFamily="49" charset="0"/>
              </a:rPr>
              <a:t>C</a:t>
            </a:r>
            <a:r>
              <a:rPr lang="en-US" altLang="ko-KR" sz="2200" b="1" dirty="0" smtClean="0">
                <a:latin typeface="Bahnschrift SemiBold" panose="020B0502040204020203" pitchFamily="34" charset="0"/>
                <a:ea typeface="나눔명조" pitchFamily="2" charset="-127"/>
                <a:cs typeface="Cascadia Mono SemiLight" panose="020B0609020000020004" pitchFamily="49" charset="0"/>
              </a:rPr>
              <a:t>lient</a:t>
            </a:r>
            <a:endParaRPr lang="ko-KR" altLang="en-US" sz="2200" b="1" dirty="0">
              <a:latin typeface="Bahnschrift SemiBold" panose="020B0502040204020203" pitchFamily="34" charset="0"/>
              <a:ea typeface="나눔명조" pitchFamily="2" charset="-127"/>
              <a:cs typeface="Cascadia Mono SemiLight" panose="020B0609020000020004" pitchFamily="49" charset="0"/>
            </a:endParaRPr>
          </a:p>
        </p:txBody>
      </p:sp>
      <p:sp>
        <p:nvSpPr>
          <p:cNvPr id="51" name="오른쪽 화살표 50"/>
          <p:cNvSpPr/>
          <p:nvPr/>
        </p:nvSpPr>
        <p:spPr>
          <a:xfrm rot="10800000">
            <a:off x="2234672" y="4641147"/>
            <a:ext cx="2064211" cy="264228"/>
          </a:xfrm>
          <a:prstGeom prst="rightArrow">
            <a:avLst>
              <a:gd name="adj1" fmla="val 29139"/>
              <a:gd name="adj2" fmla="val 3957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화살표 51"/>
          <p:cNvSpPr/>
          <p:nvPr/>
        </p:nvSpPr>
        <p:spPr>
          <a:xfrm rot="5400000">
            <a:off x="5358074" y="4157167"/>
            <a:ext cx="1354807" cy="195087"/>
          </a:xfrm>
          <a:prstGeom prst="rightArrow">
            <a:avLst>
              <a:gd name="adj1" fmla="val 29139"/>
              <a:gd name="adj2" fmla="val 395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52"/>
          <p:cNvSpPr/>
          <p:nvPr/>
        </p:nvSpPr>
        <p:spPr>
          <a:xfrm rot="16200000">
            <a:off x="5102687" y="4161319"/>
            <a:ext cx="1340987" cy="200602"/>
          </a:xfrm>
          <a:prstGeom prst="rightArrow">
            <a:avLst>
              <a:gd name="adj1" fmla="val 29139"/>
              <a:gd name="adj2" fmla="val 3957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53"/>
          <p:cNvSpPr/>
          <p:nvPr/>
        </p:nvSpPr>
        <p:spPr>
          <a:xfrm>
            <a:off x="6932686" y="3184051"/>
            <a:ext cx="793169" cy="161554"/>
          </a:xfrm>
          <a:prstGeom prst="rightArrow">
            <a:avLst>
              <a:gd name="adj1" fmla="val 29139"/>
              <a:gd name="adj2" fmla="val 395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화살표 54"/>
          <p:cNvSpPr/>
          <p:nvPr/>
        </p:nvSpPr>
        <p:spPr>
          <a:xfrm rot="10800000">
            <a:off x="7250186" y="5461565"/>
            <a:ext cx="873082" cy="194437"/>
          </a:xfrm>
          <a:prstGeom prst="rightArrow">
            <a:avLst>
              <a:gd name="adj1" fmla="val 29139"/>
              <a:gd name="adj2" fmla="val 3957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오른쪽 화살표 55"/>
          <p:cNvSpPr/>
          <p:nvPr/>
        </p:nvSpPr>
        <p:spPr>
          <a:xfrm>
            <a:off x="7259183" y="5219021"/>
            <a:ext cx="873080" cy="207036"/>
          </a:xfrm>
          <a:prstGeom prst="rightArrow">
            <a:avLst>
              <a:gd name="adj1" fmla="val 29139"/>
              <a:gd name="adj2" fmla="val 395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화살표 56"/>
          <p:cNvSpPr/>
          <p:nvPr/>
        </p:nvSpPr>
        <p:spPr>
          <a:xfrm>
            <a:off x="6055027" y="1762233"/>
            <a:ext cx="873743" cy="205449"/>
          </a:xfrm>
          <a:prstGeom prst="rightArrow">
            <a:avLst>
              <a:gd name="adj1" fmla="val 29139"/>
              <a:gd name="adj2" fmla="val 3957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6583390" y="855315"/>
            <a:ext cx="16882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smtClean="0">
                <a:latin typeface="Bahnschrift SemiBold" panose="020B0502040204020203" pitchFamily="34" charset="0"/>
                <a:ea typeface="나눔명조" pitchFamily="2" charset="-127"/>
                <a:cs typeface="Cascadia Mono SemiLight" panose="020B0609020000020004" pitchFamily="49" charset="0"/>
              </a:rPr>
              <a:t>Build &amp; Test</a:t>
            </a:r>
            <a:endParaRPr lang="ko-KR" altLang="en-US" sz="2200" b="1" dirty="0">
              <a:latin typeface="Bahnschrift SemiBold" panose="020B0502040204020203" pitchFamily="34" charset="0"/>
              <a:ea typeface="나눔명조" pitchFamily="2" charset="-127"/>
              <a:cs typeface="Cascadia Mono SemiLight" panose="020B0609020000020004" pitchFamily="49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328931" y="1325519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Bahnschrift SemiBold" panose="020B0502040204020203" pitchFamily="34" charset="0"/>
                <a:ea typeface="나눔명조" pitchFamily="2" charset="-127"/>
                <a:cs typeface="Cascadia Mono SemiLight" panose="020B0609020000020004" pitchFamily="49" charset="0"/>
              </a:rPr>
              <a:t>Source Code</a:t>
            </a:r>
            <a:endParaRPr lang="ko-KR" altLang="en-US" sz="1400" b="1" dirty="0">
              <a:latin typeface="Bahnschrift SemiBold" panose="020B0502040204020203" pitchFamily="34" charset="0"/>
              <a:ea typeface="나눔명조" pitchFamily="2" charset="-127"/>
              <a:cs typeface="Cascadia Mono SemiLight" panose="020B0609020000020004" pitchFamily="49" charset="0"/>
            </a:endParaRPr>
          </a:p>
        </p:txBody>
      </p:sp>
      <p:sp>
        <p:nvSpPr>
          <p:cNvPr id="42" name="양쪽 대괄호 41"/>
          <p:cNvSpPr/>
          <p:nvPr/>
        </p:nvSpPr>
        <p:spPr>
          <a:xfrm>
            <a:off x="9070274" y="1584986"/>
            <a:ext cx="1664669" cy="676194"/>
          </a:xfrm>
          <a:prstGeom prst="bracketPair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064" name="Picture 16" descr="아마존RDS 이미지 검색결과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1" t="12224" r="19516" b="13431"/>
          <a:stretch/>
        </p:blipFill>
        <p:spPr bwMode="auto">
          <a:xfrm>
            <a:off x="9648636" y="5038679"/>
            <a:ext cx="928419" cy="75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9" t="41401" r="22979" b="42490"/>
          <a:stretch/>
        </p:blipFill>
        <p:spPr>
          <a:xfrm>
            <a:off x="518059" y="2859369"/>
            <a:ext cx="1835756" cy="305272"/>
          </a:xfrm>
          <a:prstGeom prst="rect">
            <a:avLst/>
          </a:prstGeom>
        </p:spPr>
      </p:pic>
      <p:sp>
        <p:nvSpPr>
          <p:cNvPr id="68" name="양쪽 대괄호 67"/>
          <p:cNvSpPr/>
          <p:nvPr/>
        </p:nvSpPr>
        <p:spPr>
          <a:xfrm>
            <a:off x="344454" y="2675441"/>
            <a:ext cx="2236548" cy="676194"/>
          </a:xfrm>
          <a:prstGeom prst="bracketPair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607365" y="2463610"/>
            <a:ext cx="1710725" cy="307777"/>
          </a:xfrm>
          <a:prstGeom prst="rect">
            <a:avLst/>
          </a:prstGeom>
          <a:solidFill>
            <a:srgbClr val="F2F0FB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Bahnschrift SemiBold" panose="020B0502040204020203" pitchFamily="34" charset="0"/>
                <a:ea typeface="나눔명조" pitchFamily="2" charset="-127"/>
                <a:cs typeface="Cascadia Mono SemiLight" panose="020B0609020000020004" pitchFamily="49" charset="0"/>
              </a:rPr>
              <a:t>Issus management</a:t>
            </a:r>
            <a:endParaRPr lang="ko-KR" altLang="en-US" sz="1400" b="1" dirty="0">
              <a:latin typeface="Bahnschrift SemiBold" panose="020B0502040204020203" pitchFamily="34" charset="0"/>
              <a:ea typeface="나눔명조" pitchFamily="2" charset="-127"/>
              <a:cs typeface="Cascadia Mono SemiLight" panose="020B0609020000020004" pitchFamily="49" charset="0"/>
            </a:endParaRPr>
          </a:p>
        </p:txBody>
      </p:sp>
      <p:sp>
        <p:nvSpPr>
          <p:cNvPr id="70" name="오른쪽 화살표 69"/>
          <p:cNvSpPr/>
          <p:nvPr/>
        </p:nvSpPr>
        <p:spPr>
          <a:xfrm>
            <a:off x="7888210" y="1762233"/>
            <a:ext cx="873743" cy="205449"/>
          </a:xfrm>
          <a:prstGeom prst="rightArrow">
            <a:avLst>
              <a:gd name="adj1" fmla="val 29139"/>
              <a:gd name="adj2" fmla="val 3957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양쪽 대괄호 70"/>
          <p:cNvSpPr/>
          <p:nvPr/>
        </p:nvSpPr>
        <p:spPr>
          <a:xfrm>
            <a:off x="7883208" y="3005490"/>
            <a:ext cx="2902979" cy="1679472"/>
          </a:xfrm>
          <a:prstGeom prst="bracketPair">
            <a:avLst>
              <a:gd name="adj" fmla="val 9445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3" name="Picture 18" descr="mettermost logo 이미지 검색결과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87" b="26608"/>
          <a:stretch/>
        </p:blipFill>
        <p:spPr bwMode="auto">
          <a:xfrm>
            <a:off x="589680" y="1742603"/>
            <a:ext cx="1813212" cy="44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양쪽 대괄호 74"/>
          <p:cNvSpPr/>
          <p:nvPr/>
        </p:nvSpPr>
        <p:spPr>
          <a:xfrm>
            <a:off x="340006" y="1606985"/>
            <a:ext cx="2236548" cy="676194"/>
          </a:xfrm>
          <a:prstGeom prst="bracketPair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729990" y="1401720"/>
            <a:ext cx="1414170" cy="307777"/>
          </a:xfrm>
          <a:prstGeom prst="rect">
            <a:avLst/>
          </a:prstGeom>
          <a:solidFill>
            <a:srgbClr val="F2F0FB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Bahnschrift SemiBold" panose="020B0502040204020203" pitchFamily="34" charset="0"/>
                <a:ea typeface="나눔명조" pitchFamily="2" charset="-127"/>
                <a:cs typeface="Cascadia Mono SemiLight" panose="020B0609020000020004" pitchFamily="49" charset="0"/>
              </a:rPr>
              <a:t>communication</a:t>
            </a:r>
            <a:endParaRPr lang="ko-KR" altLang="en-US" sz="1400" b="1" dirty="0">
              <a:latin typeface="Bahnschrift SemiBold" panose="020B0502040204020203" pitchFamily="34" charset="0"/>
              <a:ea typeface="나눔명조" pitchFamily="2" charset="-127"/>
              <a:cs typeface="Cascadia Mono SemiLight" panose="020B0609020000020004" pitchFamily="49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55676" y="4056386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Bahnschrift SemiBold" panose="020B0502040204020203" pitchFamily="34" charset="0"/>
                <a:ea typeface="나눔명조" pitchFamily="2" charset="-127"/>
                <a:cs typeface="Cascadia Mono SemiLight" panose="020B0609020000020004" pitchFamily="49" charset="0"/>
              </a:rPr>
              <a:t>Request</a:t>
            </a:r>
            <a:endParaRPr lang="ko-KR" altLang="en-US" sz="1400" b="1" dirty="0">
              <a:latin typeface="Bahnschrift SemiBold" panose="020B0502040204020203" pitchFamily="34" charset="0"/>
              <a:ea typeface="나눔명조" pitchFamily="2" charset="-127"/>
              <a:cs typeface="Cascadia Mono SemiLight" panose="020B0609020000020004" pitchFamily="49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013790" y="4822309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Bahnschrift SemiBold" panose="020B0502040204020203" pitchFamily="34" charset="0"/>
                <a:ea typeface="나눔명조" pitchFamily="2" charset="-127"/>
                <a:cs typeface="Cascadia Mono SemiLight" panose="020B0609020000020004" pitchFamily="49" charset="0"/>
              </a:rPr>
              <a:t>Response</a:t>
            </a:r>
            <a:endParaRPr lang="ko-KR" altLang="en-US" sz="1400" b="1" dirty="0">
              <a:latin typeface="Bahnschrift SemiBold" panose="020B0502040204020203" pitchFamily="34" charset="0"/>
              <a:ea typeface="나눔명조" pitchFamily="2" charset="-127"/>
              <a:cs typeface="Cascadia Mono SemiLight" panose="020B0609020000020004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838590" y="3314816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Bahnschrift SemiBold" panose="020B0502040204020203" pitchFamily="34" charset="0"/>
                <a:ea typeface="나눔명조" pitchFamily="2" charset="-127"/>
                <a:cs typeface="Cascadia Mono SemiLight" panose="020B0609020000020004" pitchFamily="49" charset="0"/>
              </a:rPr>
              <a:t>Location:/</a:t>
            </a:r>
            <a:endParaRPr lang="ko-KR" altLang="en-US" sz="1400" b="1" dirty="0">
              <a:latin typeface="Bahnschrift SemiBold" panose="020B0502040204020203" pitchFamily="34" charset="0"/>
              <a:ea typeface="나눔명조" pitchFamily="2" charset="-127"/>
              <a:cs typeface="Cascadia Mono SemiLight" panose="020B0609020000020004" pitchFamily="49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094801" y="4022858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Bahnschrift SemiBold" panose="020B0502040204020203" pitchFamily="34" charset="0"/>
                <a:ea typeface="나눔명조" pitchFamily="2" charset="-127"/>
                <a:cs typeface="Cascadia Mono SemiLight" panose="020B0609020000020004" pitchFamily="49" charset="0"/>
              </a:rPr>
              <a:t>Location</a:t>
            </a:r>
          </a:p>
          <a:p>
            <a:r>
              <a:rPr lang="en-US" altLang="ko-KR" sz="1400" b="1" dirty="0" smtClean="0">
                <a:latin typeface="Bahnschrift SemiBold" panose="020B0502040204020203" pitchFamily="34" charset="0"/>
                <a:ea typeface="나눔명조" pitchFamily="2" charset="-127"/>
                <a:cs typeface="Cascadia Mono SemiLight" panose="020B0609020000020004" pitchFamily="49" charset="0"/>
              </a:rPr>
              <a:t>~/</a:t>
            </a:r>
            <a:r>
              <a:rPr lang="en-US" altLang="ko-KR" sz="1400" b="1" dirty="0" err="1" smtClean="0">
                <a:latin typeface="Bahnschrift SemiBold" panose="020B0502040204020203" pitchFamily="34" charset="0"/>
                <a:ea typeface="나눔명조" pitchFamily="2" charset="-127"/>
                <a:cs typeface="Cascadia Mono SemiLight" panose="020B0609020000020004" pitchFamily="49" charset="0"/>
              </a:rPr>
              <a:t>api</a:t>
            </a:r>
            <a:r>
              <a:rPr lang="en-US" altLang="ko-KR" sz="1400" b="1" dirty="0" smtClean="0">
                <a:latin typeface="Bahnschrift SemiBold" panose="020B0502040204020203" pitchFamily="34" charset="0"/>
                <a:ea typeface="나눔명조" pitchFamily="2" charset="-127"/>
                <a:cs typeface="Cascadia Mono SemiLight" panose="020B0609020000020004" pitchFamily="49" charset="0"/>
              </a:rPr>
              <a:t>/</a:t>
            </a:r>
            <a:endParaRPr lang="ko-KR" altLang="en-US" sz="1400" b="1" dirty="0">
              <a:latin typeface="Bahnschrift SemiBold" panose="020B0502040204020203" pitchFamily="34" charset="0"/>
              <a:ea typeface="나눔명조" pitchFamily="2" charset="-127"/>
              <a:cs typeface="Cascadia Mono SemiLight" panose="020B0609020000020004" pitchFamily="49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653327" y="5798295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Bahnschrift SemiBold" panose="020B0502040204020203" pitchFamily="34" charset="0"/>
                <a:ea typeface="나눔명조" pitchFamily="2" charset="-127"/>
                <a:cs typeface="Cascadia Mono SemiLight" panose="020B0609020000020004" pitchFamily="49" charset="0"/>
              </a:rPr>
              <a:t>Port:7777</a:t>
            </a:r>
            <a:endParaRPr lang="ko-KR" altLang="en-US" sz="1400" b="1" dirty="0">
              <a:latin typeface="Bahnschrift SemiBold" panose="020B0502040204020203" pitchFamily="34" charset="0"/>
              <a:ea typeface="나눔명조" pitchFamily="2" charset="-127"/>
              <a:cs typeface="Cascadia Mono SemiLight" panose="020B0609020000020004" pitchFamily="49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496853" y="5778498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Bahnschrift SemiBold" panose="020B0502040204020203" pitchFamily="34" charset="0"/>
                <a:ea typeface="나눔명조" pitchFamily="2" charset="-127"/>
                <a:cs typeface="Cascadia Mono SemiLight" panose="020B0609020000020004" pitchFamily="49" charset="0"/>
              </a:rPr>
              <a:t>DB</a:t>
            </a:r>
            <a:endParaRPr lang="ko-KR" altLang="en-US" sz="1400" b="1" dirty="0">
              <a:latin typeface="Bahnschrift SemiBold" panose="020B0502040204020203" pitchFamily="34" charset="0"/>
              <a:ea typeface="나눔명조" pitchFamily="2" charset="-127"/>
              <a:cs typeface="Cascadia Mono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6678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7668"/>
            <a:ext cx="12192000" cy="812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3753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123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3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20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solidFill>
                  <a:schemeClr val="bg1"/>
                </a:solidFill>
                <a:latin typeface="+mn-ea"/>
              </a:rPr>
              <a:t>핵심기술</a:t>
            </a:r>
            <a:endParaRPr lang="ko-KR" altLang="en-US" sz="4000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5510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96" y="1267602"/>
            <a:ext cx="6893484" cy="4970721"/>
          </a:xfrm>
          <a:prstGeom prst="rect">
            <a:avLst/>
          </a:prstGeom>
        </p:spPr>
      </p:pic>
      <p:sp>
        <p:nvSpPr>
          <p:cNvPr id="89" name="직사각형 88"/>
          <p:cNvSpPr/>
          <p:nvPr/>
        </p:nvSpPr>
        <p:spPr>
          <a:xfrm>
            <a:off x="7283758" y="1506301"/>
            <a:ext cx="1772356" cy="4104250"/>
          </a:xfrm>
          <a:prstGeom prst="rect">
            <a:avLst/>
          </a:prstGeom>
          <a:solidFill>
            <a:srgbClr val="8598B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67" y="810809"/>
            <a:ext cx="2867810" cy="5679893"/>
          </a:xfrm>
          <a:prstGeom prst="rect">
            <a:avLst/>
          </a:prstGeom>
          <a:ln>
            <a:noFill/>
          </a:ln>
          <a:effectLst>
            <a:outerShdw blurRad="292100" dist="139700" dir="2700000" sx="99000" sy="99000" algn="tl" rotWithShape="0">
              <a:srgbClr val="333333">
                <a:alpha val="46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29650" y="6239877"/>
            <a:ext cx="2743200" cy="365125"/>
          </a:xfrm>
        </p:spPr>
        <p:txBody>
          <a:bodyPr/>
          <a:lstStyle/>
          <a:p>
            <a:fld id="{D8D877B3-D348-4611-9BDB-C5374591D951}" type="slidenum">
              <a:rPr lang="en-US" smtClean="0"/>
              <a:pPr/>
              <a:t>8</a:t>
            </a:fld>
            <a:endParaRPr lang="en-US" dirty="0" smtClean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879775" cy="153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기술소개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3321" y="351693"/>
            <a:ext cx="834656" cy="5275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095285" y="400905"/>
            <a:ext cx="3943690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핵심기술 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600" b="1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jwt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600" b="1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kakao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google)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25976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814989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17752" y="1269156"/>
            <a:ext cx="184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45" y="1026073"/>
            <a:ext cx="2501096" cy="528432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86" y="807179"/>
            <a:ext cx="2867810" cy="567989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2" t="-790" r="50147" b="69568"/>
          <a:stretch/>
        </p:blipFill>
        <p:spPr>
          <a:xfrm>
            <a:off x="5193535" y="2629436"/>
            <a:ext cx="853017" cy="1087998"/>
          </a:xfrm>
          <a:prstGeom prst="rect">
            <a:avLst/>
          </a:prstGeom>
        </p:spPr>
      </p:pic>
      <p:pic>
        <p:nvPicPr>
          <p:cNvPr id="39" name="Picture 14" descr="카카오뱅크는 어떻게 MySQL로 데이터 유실을 막았을까 - Byline Networ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054" y="1873684"/>
            <a:ext cx="1588931" cy="66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 descr="How to create MySQL database in AWS? – Neha's Blo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430" y="2516078"/>
            <a:ext cx="1654633" cy="10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4949890" y="5261098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6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응답</a:t>
            </a:r>
            <a:endParaRPr lang="ko-KR" altLang="en-US" sz="16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434975" y="2991585"/>
            <a:ext cx="141525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Server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2" name="꺾인 연결선 91"/>
          <p:cNvCxnSpPr/>
          <p:nvPr/>
        </p:nvCxnSpPr>
        <p:spPr>
          <a:xfrm flipV="1">
            <a:off x="2910341" y="2250088"/>
            <a:ext cx="3700038" cy="2149755"/>
          </a:xfrm>
          <a:prstGeom prst="bentConnector3">
            <a:avLst>
              <a:gd name="adj1" fmla="val 40495"/>
            </a:avLst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4804205" y="1866937"/>
            <a:ext cx="155523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로그인</a:t>
            </a:r>
            <a:endParaRPr lang="ko-KR" altLang="en-US" sz="16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8" name="직선 화살표 연결선 97"/>
          <p:cNvCxnSpPr/>
          <p:nvPr/>
        </p:nvCxnSpPr>
        <p:spPr>
          <a:xfrm flipH="1">
            <a:off x="4616026" y="2434960"/>
            <a:ext cx="1967234" cy="0"/>
          </a:xfrm>
          <a:prstGeom prst="straightConnector1">
            <a:avLst/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4749530" y="2490178"/>
            <a:ext cx="168988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JWT </a:t>
            </a:r>
            <a:r>
              <a:rPr lang="ko-KR" altLang="en-US" sz="16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 생성</a:t>
            </a:r>
            <a:endParaRPr lang="ko-KR" altLang="en-US" sz="16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3" name="직선 화살표 연결선 102"/>
          <p:cNvCxnSpPr/>
          <p:nvPr/>
        </p:nvCxnSpPr>
        <p:spPr>
          <a:xfrm>
            <a:off x="4082983" y="4894723"/>
            <a:ext cx="3050674" cy="1646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4949890" y="4564330"/>
            <a:ext cx="141897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600" dirty="0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요청</a:t>
            </a:r>
            <a:endParaRPr lang="ko-KR" altLang="en-US" sz="16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6" name="직선 화살표 연결선 105"/>
          <p:cNvCxnSpPr/>
          <p:nvPr/>
        </p:nvCxnSpPr>
        <p:spPr>
          <a:xfrm flipH="1" flipV="1">
            <a:off x="4079351" y="5155753"/>
            <a:ext cx="3028552" cy="896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V="1">
            <a:off x="9195910" y="2232394"/>
            <a:ext cx="1052606" cy="3751"/>
          </a:xfrm>
          <a:prstGeom prst="straightConnector1">
            <a:avLst/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9085592" y="1859318"/>
            <a:ext cx="118974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6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조회</a:t>
            </a:r>
            <a:endParaRPr lang="ko-KR" altLang="en-US" sz="16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3" name="직선 화살표 연결선 112"/>
          <p:cNvCxnSpPr/>
          <p:nvPr/>
        </p:nvCxnSpPr>
        <p:spPr>
          <a:xfrm flipH="1">
            <a:off x="9161985" y="2434960"/>
            <a:ext cx="1086531" cy="19843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9114057" y="2500535"/>
            <a:ext cx="125431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SUCCESS!!</a:t>
            </a:r>
            <a:endParaRPr lang="ko-KR" altLang="en-US" sz="1600" dirty="0">
              <a:solidFill>
                <a:srgbClr val="FFC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830201" y="4270244"/>
            <a:ext cx="194399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HttpRequest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(+token)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998935" y="5540994"/>
            <a:ext cx="146141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토큰 확인 성공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7434975" y="4815668"/>
            <a:ext cx="1438016" cy="431107"/>
          </a:xfrm>
          <a:prstGeom prst="rect">
            <a:avLst/>
          </a:prstGeom>
          <a:solidFill>
            <a:srgbClr val="BFC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120" name="TextBox 119"/>
          <p:cNvSpPr txBox="1"/>
          <p:nvPr/>
        </p:nvSpPr>
        <p:spPr>
          <a:xfrm>
            <a:off x="7469438" y="4858871"/>
            <a:ext cx="13463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Interceptor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5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33" y="1269156"/>
            <a:ext cx="6893484" cy="4970721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67" y="810809"/>
            <a:ext cx="2867810" cy="5679893"/>
          </a:xfrm>
          <a:prstGeom prst="rect">
            <a:avLst/>
          </a:prstGeom>
          <a:ln>
            <a:noFill/>
          </a:ln>
          <a:effectLst>
            <a:outerShdw blurRad="292100" dist="139700" dir="2700000" sx="99000" sy="99000" algn="tl" rotWithShape="0">
              <a:srgbClr val="333333">
                <a:alpha val="46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29650" y="6239877"/>
            <a:ext cx="2743200" cy="365125"/>
          </a:xfrm>
        </p:spPr>
        <p:txBody>
          <a:bodyPr/>
          <a:lstStyle/>
          <a:p>
            <a:fld id="{D8D877B3-D348-4611-9BDB-C5374591D951}" type="slidenum">
              <a:rPr lang="en-US" smtClean="0"/>
              <a:pPr/>
              <a:t>9</a:t>
            </a:fld>
            <a:endParaRPr lang="en-US" dirty="0" smtClean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70" y="447064"/>
            <a:ext cx="1879775" cy="1533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기술소개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3321" y="351693"/>
            <a:ext cx="834656" cy="5275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095285" y="400905"/>
            <a:ext cx="3943690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핵심기술 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600" b="1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jwt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600" b="1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kakao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google)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825976" y="385811"/>
            <a:ext cx="269309" cy="269309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814989" y="385520"/>
            <a:ext cx="253920" cy="2148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ts val="1500"/>
              </a:lnSpc>
              <a:buNone/>
            </a:pPr>
            <a:r>
              <a:rPr 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17752" y="1269156"/>
            <a:ext cx="184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45" y="1026073"/>
            <a:ext cx="2501096" cy="528432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86" y="807179"/>
            <a:ext cx="2867810" cy="5679893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42" name="꺾인 연결선 41"/>
          <p:cNvCxnSpPr/>
          <p:nvPr/>
        </p:nvCxnSpPr>
        <p:spPr>
          <a:xfrm flipV="1">
            <a:off x="2896845" y="2897666"/>
            <a:ext cx="3719809" cy="2390511"/>
          </a:xfrm>
          <a:prstGeom prst="bentConnector3">
            <a:avLst>
              <a:gd name="adj1" fmla="val 36950"/>
            </a:avLst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900220" y="2546128"/>
            <a:ext cx="123623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6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요청</a:t>
            </a:r>
            <a:endParaRPr lang="ko-KR" altLang="en-US" sz="16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647757" y="1546155"/>
            <a:ext cx="1772356" cy="4104250"/>
          </a:xfrm>
          <a:prstGeom prst="rect">
            <a:avLst/>
          </a:prstGeom>
          <a:solidFill>
            <a:srgbClr val="8598B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822965" y="3096721"/>
            <a:ext cx="141525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Server</a:t>
            </a:r>
            <a:endParaRPr lang="ko-KR" altLang="en-US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database png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486" y="3958322"/>
            <a:ext cx="1603435" cy="160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화살표 연결선 52"/>
          <p:cNvCxnSpPr/>
          <p:nvPr/>
        </p:nvCxnSpPr>
        <p:spPr>
          <a:xfrm flipH="1">
            <a:off x="4612789" y="3173514"/>
            <a:ext cx="1967234" cy="0"/>
          </a:xfrm>
          <a:prstGeom prst="straightConnector1">
            <a:avLst/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772302" y="3250610"/>
            <a:ext cx="164820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6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페이지</a:t>
            </a:r>
            <a:r>
              <a:rPr lang="en-US" altLang="ko-KR" sz="16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6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4697895" y="3893629"/>
            <a:ext cx="1882128" cy="10156"/>
          </a:xfrm>
          <a:prstGeom prst="straightConnector1">
            <a:avLst/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772302" y="3992377"/>
            <a:ext cx="155523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600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권한증서</a:t>
            </a:r>
            <a:r>
              <a:rPr lang="ko-KR" altLang="en-US" sz="16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전달</a:t>
            </a:r>
            <a:endParaRPr lang="ko-KR" altLang="en-US" sz="16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9751784" y="2194598"/>
            <a:ext cx="2010375" cy="919055"/>
            <a:chOff x="9232721" y="3743052"/>
            <a:chExt cx="2010375" cy="919055"/>
          </a:xfrm>
        </p:grpSpPr>
        <p:sp>
          <p:nvSpPr>
            <p:cNvPr id="17" name="직사각형 16"/>
            <p:cNvSpPr/>
            <p:nvPr/>
          </p:nvSpPr>
          <p:spPr>
            <a:xfrm>
              <a:off x="9232721" y="3743052"/>
              <a:ext cx="2010375" cy="919055"/>
            </a:xfrm>
            <a:prstGeom prst="rect">
              <a:avLst/>
            </a:prstGeom>
            <a:solidFill>
              <a:srgbClr val="77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322430" y="3848636"/>
              <a:ext cx="1765548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Authorization</a:t>
              </a:r>
            </a:p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Server</a:t>
              </a:r>
              <a:endPara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68" name="직선 화살표 연결선 67"/>
          <p:cNvCxnSpPr/>
          <p:nvPr/>
        </p:nvCxnSpPr>
        <p:spPr>
          <a:xfrm rot="20196181" flipV="1">
            <a:off x="8617586" y="2818033"/>
            <a:ext cx="1052606" cy="3751"/>
          </a:xfrm>
          <a:prstGeom prst="straightConnector1">
            <a:avLst/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20196181">
            <a:off x="8726612" y="2459475"/>
            <a:ext cx="77777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6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</a:t>
            </a:r>
            <a:endParaRPr lang="ko-KR" altLang="en-US" sz="16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1" name="직선 화살표 연결선 70"/>
          <p:cNvCxnSpPr/>
          <p:nvPr/>
        </p:nvCxnSpPr>
        <p:spPr>
          <a:xfrm rot="20196181" flipH="1">
            <a:off x="8617586" y="3002673"/>
            <a:ext cx="1070009" cy="0"/>
          </a:xfrm>
          <a:prstGeom prst="straightConnector1">
            <a:avLst/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 rot="20196181">
            <a:off x="8590140" y="3086794"/>
            <a:ext cx="118974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6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반환</a:t>
            </a:r>
            <a:endParaRPr lang="ko-KR" altLang="en-US" sz="16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 rot="556788" flipV="1">
            <a:off x="8721558" y="4443590"/>
            <a:ext cx="1052606" cy="3751"/>
          </a:xfrm>
          <a:prstGeom prst="straightConnector1">
            <a:avLst/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 rot="556788">
            <a:off x="8624599" y="4085032"/>
            <a:ext cx="118974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en-US" altLang="ko-KR" sz="16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6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인증</a:t>
            </a:r>
            <a:endParaRPr lang="ko-KR" altLang="en-US" sz="16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rot="556788" flipH="1">
            <a:off x="8721558" y="4628230"/>
            <a:ext cx="1070009" cy="0"/>
          </a:xfrm>
          <a:prstGeom prst="straightConnector1">
            <a:avLst/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0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</TotalTime>
  <Words>853</Words>
  <Application>Microsoft Office PowerPoint</Application>
  <PresentationFormat>와이드스크린</PresentationFormat>
  <Paragraphs>198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Bahnschrift SemiBold</vt:lpstr>
      <vt:lpstr>Cascadia Mono SemiLight</vt:lpstr>
      <vt:lpstr>Eras Bold ITC</vt:lpstr>
      <vt:lpstr>나눔바른고딕 Light</vt:lpstr>
      <vt:lpstr>Lato</vt:lpstr>
      <vt:lpstr>맑은 고딕</vt:lpstr>
      <vt:lpstr>나눔바른고딕</vt:lpstr>
      <vt:lpstr>Arial</vt:lpstr>
      <vt:lpstr>Wingdings</vt:lpstr>
      <vt:lpstr>나눔명조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168</cp:revision>
  <dcterms:created xsi:type="dcterms:W3CDTF">2021-01-27T04:58:11Z</dcterms:created>
  <dcterms:modified xsi:type="dcterms:W3CDTF">2021-02-04T15:51:58Z</dcterms:modified>
</cp:coreProperties>
</file>